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 id="2147483952" r:id="rId5"/>
  </p:sldMasterIdLst>
  <p:notesMasterIdLst>
    <p:notesMasterId r:id="rId30"/>
  </p:notesMasterIdLst>
  <p:handoutMasterIdLst>
    <p:handoutMasterId r:id="rId31"/>
  </p:handoutMasterIdLst>
  <p:sldIdLst>
    <p:sldId id="256" r:id="rId6"/>
    <p:sldId id="615" r:id="rId7"/>
    <p:sldId id="306" r:id="rId8"/>
    <p:sldId id="310" r:id="rId9"/>
    <p:sldId id="313" r:id="rId10"/>
    <p:sldId id="621" r:id="rId11"/>
    <p:sldId id="314" r:id="rId12"/>
    <p:sldId id="309" r:id="rId13"/>
    <p:sldId id="315" r:id="rId14"/>
    <p:sldId id="620" r:id="rId15"/>
    <p:sldId id="617" r:id="rId16"/>
    <p:sldId id="616" r:id="rId17"/>
    <p:sldId id="264" r:id="rId18"/>
    <p:sldId id="268" r:id="rId19"/>
    <p:sldId id="266" r:id="rId20"/>
    <p:sldId id="267" r:id="rId21"/>
    <p:sldId id="527" r:id="rId22"/>
    <p:sldId id="618" r:id="rId23"/>
    <p:sldId id="269" r:id="rId24"/>
    <p:sldId id="528" r:id="rId25"/>
    <p:sldId id="274" r:id="rId26"/>
    <p:sldId id="622" r:id="rId27"/>
    <p:sldId id="305" r:id="rId28"/>
    <p:sldId id="623"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A1A"/>
    <a:srgbClr val="C39C2F"/>
    <a:srgbClr val="C59C27"/>
    <a:srgbClr val="D13940"/>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07" autoAdjust="0"/>
    <p:restoredTop sz="85361" autoAdjust="0"/>
  </p:normalViewPr>
  <p:slideViewPr>
    <p:cSldViewPr snapToGrid="0" showGuides="1">
      <p:cViewPr varScale="1">
        <p:scale>
          <a:sx n="103" d="100"/>
          <a:sy n="103" d="100"/>
        </p:scale>
        <p:origin x="725" y="77"/>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8/4/2020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8/4/2020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63570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 to the registration page,</a:t>
            </a:r>
            <a:r>
              <a:rPr lang="en-US" baseline="0" dirty="0"/>
              <a:t> and also also the training pages</a:t>
            </a:r>
            <a:endParaRPr lang="en-US" dirty="0"/>
          </a:p>
        </p:txBody>
      </p:sp>
      <p:sp>
        <p:nvSpPr>
          <p:cNvPr id="4" name="Footer Placeholder 3"/>
          <p:cNvSpPr>
            <a:spLocks noGrp="1"/>
          </p:cNvSpPr>
          <p:nvPr>
            <p:ph type="ftr" sz="quarter" idx="10"/>
          </p:nvPr>
        </p:nvSpPr>
        <p:spPr/>
        <p:txBody>
          <a:bodyPr/>
          <a:lstStyle/>
          <a:p>
            <a:r>
              <a:rPr lang="en-US"/>
              <a:t>Argonne National Laboratory</a:t>
            </a:r>
          </a:p>
        </p:txBody>
      </p:sp>
      <p:sp>
        <p:nvSpPr>
          <p:cNvPr id="5" name="Slide Number Placeholder 4"/>
          <p:cNvSpPr>
            <a:spLocks noGrp="1"/>
          </p:cNvSpPr>
          <p:nvPr>
            <p:ph type="sldNum" sz="quarter" idx="11"/>
          </p:nvPr>
        </p:nvSpPr>
        <p:spPr/>
        <p:txBody>
          <a:bodyPr/>
          <a:lstStyle/>
          <a:p>
            <a:fld id="{80319BA7-4E5F-4D87-B389-5AAC471B93FF}" type="slidenum">
              <a:rPr lang="en-US" smtClean="0"/>
              <a:pPr/>
              <a:t>13</a:t>
            </a:fld>
            <a:endParaRPr lang="en-US"/>
          </a:p>
        </p:txBody>
      </p:sp>
    </p:spTree>
    <p:extLst>
      <p:ext uri="{BB962C8B-B14F-4D97-AF65-F5344CB8AC3E}">
        <p14:creationId xmlns:p14="http://schemas.microsoft.com/office/powerpoint/2010/main" val="1742587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a:t>
            </a:r>
            <a:r>
              <a:rPr lang="en-US" baseline="0" dirty="0"/>
              <a:t> about offer to help with the development and get told a postdoc will do it because this is what we do.</a:t>
            </a:r>
            <a:endParaRPr lang="en-US" dirty="0"/>
          </a:p>
        </p:txBody>
      </p:sp>
      <p:sp>
        <p:nvSpPr>
          <p:cNvPr id="4" name="Footer Placeholder 3"/>
          <p:cNvSpPr>
            <a:spLocks noGrp="1"/>
          </p:cNvSpPr>
          <p:nvPr>
            <p:ph type="ftr" sz="quarter" idx="10"/>
          </p:nvPr>
        </p:nvSpPr>
        <p:spPr/>
        <p:txBody>
          <a:bodyPr/>
          <a:lstStyle/>
          <a:p>
            <a:r>
              <a:rPr lang="en-US"/>
              <a:t>Argonne National Laboratory</a:t>
            </a:r>
          </a:p>
        </p:txBody>
      </p:sp>
      <p:sp>
        <p:nvSpPr>
          <p:cNvPr id="5" name="Slide Number Placeholder 4"/>
          <p:cNvSpPr>
            <a:spLocks noGrp="1"/>
          </p:cNvSpPr>
          <p:nvPr>
            <p:ph type="sldNum" sz="quarter" idx="11"/>
          </p:nvPr>
        </p:nvSpPr>
        <p:spPr/>
        <p:txBody>
          <a:bodyPr/>
          <a:lstStyle/>
          <a:p>
            <a:fld id="{80319BA7-4E5F-4D87-B389-5AAC471B93FF}" type="slidenum">
              <a:rPr lang="en-US" smtClean="0"/>
              <a:pPr/>
              <a:t>15</a:t>
            </a:fld>
            <a:endParaRPr lang="en-US"/>
          </a:p>
        </p:txBody>
      </p:sp>
    </p:spTree>
    <p:extLst>
      <p:ext uri="{BB962C8B-B14F-4D97-AF65-F5344CB8AC3E}">
        <p14:creationId xmlns:p14="http://schemas.microsoft.com/office/powerpoint/2010/main" val="249194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11221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393626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412153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risk assessment really, and minimizing risk.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28379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Engineering mistakes happen.  They can be huge but of course they happen on smaller scales too.</a:t>
            </a:r>
          </a:p>
          <a:p>
            <a:r>
              <a:rPr lang="en-US" dirty="0"/>
              <a:t>Most engineering mistakes are not made on purpose.  </a:t>
            </a:r>
          </a:p>
          <a:p>
            <a:r>
              <a:rPr lang="en-US" dirty="0"/>
              <a:t>Both of these are interesting because there was a disconnect between the experts and the politics.. But not all are</a:t>
            </a:r>
          </a:p>
          <a:p>
            <a:r>
              <a:rPr lang="en-US" dirty="0"/>
              <a:t>PROCESS matters. Of course, these has aspects of politics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98884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was because people did not plan for code lasting that long.  Or it did not occur to them.</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00395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Mars Climate Orbiter was a satellite meant to collect data on Mars for two Earth years (about one Martian year) and act as a relay station for data from the Mars Polar Lander.  Launched in December 1998, the Orbiter was set to arrive at the Red Planet later the next year. But on September 23, 1999, NASA announced the orbiter was lost.</a:t>
            </a:r>
          </a:p>
          <a:p>
            <a:endParaRPr lang="en-US" dirty="0"/>
          </a:p>
          <a:p>
            <a:r>
              <a:rPr lang="en-US" sz="1200" b="0" i="0" kern="1200" dirty="0">
                <a:solidFill>
                  <a:schemeClr val="tx1"/>
                </a:solidFill>
                <a:effectLst/>
                <a:latin typeface="+mn-lt"/>
                <a:ea typeface="+mn-ea"/>
                <a:cs typeface="+mn-cs"/>
              </a:rPr>
              <a:t>the failure of NASA’s systems engineering, and the checks and balances in our processes, to detect the error.  UNITS PROBLEM between ground based software and the orbiter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connect this to your work – there are people here who are designing nuclear reactors, working on the design of million or billion dollar experiments, but also many are not.  But all the lessons of best practices are still crucial for the scientific process and productive use of developer and compute time</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55938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www.washingtonpost.com</a:t>
            </a:r>
            <a:r>
              <a:rPr lang="en-US" sz="1200" b="0" i="0" kern="1200" dirty="0">
                <a:solidFill>
                  <a:schemeClr val="tx1"/>
                </a:solidFill>
                <a:effectLst/>
                <a:latin typeface="+mn-lt"/>
                <a:ea typeface="+mn-ea"/>
                <a:cs typeface="+mn-cs"/>
              </a:rPr>
              <a:t>/nation/2020/06/04/coronavirus-live-updates-us/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Mars Climate Orbiter was a satellite meant to collect data on Mars for two Earth years (about one Martian year) and act as a relay station for data from the Mars Polar Lander.  Launched in December 1998, the Orbiter was set to arrive at the Red Planet later the next year. But on September 23, 1999, NASA announced the orbiter was lost.</a:t>
            </a:r>
          </a:p>
          <a:p>
            <a:endParaRPr lang="en-US" dirty="0"/>
          </a:p>
          <a:p>
            <a:r>
              <a:rPr lang="en-US" sz="1200" b="0" i="0" kern="1200" dirty="0">
                <a:solidFill>
                  <a:schemeClr val="tx1"/>
                </a:solidFill>
                <a:effectLst/>
                <a:latin typeface="+mn-lt"/>
                <a:ea typeface="+mn-ea"/>
                <a:cs typeface="+mn-cs"/>
              </a:rPr>
              <a:t>the failure of NASA’s systems engineering, and the checks and balances in our processes, to detect the error.  UNITS PROBLEM between ground based software and the orbiter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connect this to your work – there are people here who are designing nuclear reactors, working on the design of million or billion dollar experiments, but also many are not.  But all the lessons of best practices are still crucial for the scientific process and productive use of developer and compute time</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14157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crucial.  As the Director of Science for a supercomputing facility, I worry about the time on these systems being used productively.</a:t>
            </a:r>
          </a:p>
          <a:p>
            <a:r>
              <a:rPr lang="en-US" dirty="0"/>
              <a:t>100s of millions to build these systems</a:t>
            </a:r>
          </a:p>
          <a:p>
            <a:r>
              <a:rPr lang="en-US" dirty="0"/>
              <a:t>Millions to keep them running.  </a:t>
            </a:r>
          </a:p>
          <a:p>
            <a:r>
              <a:rPr lang="en-US" dirty="0"/>
              <a:t>COMPARABLE TO LHC – the lifetime of the experimental facility is longer.   Budget $9B – but over more than a decade.  200MW but does not run 365 days/year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12232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7435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inundated you with errors and maybe that is closely tied to software practices, but what </a:t>
            </a:r>
          </a:p>
          <a:p>
            <a:endParaRPr lang="en-US" dirty="0"/>
          </a:p>
          <a:p>
            <a:r>
              <a:rPr lang="en-US" dirty="0"/>
              <a:t>Good Scientific Process Requires Good Software Practices</a:t>
            </a:r>
          </a:p>
          <a:p>
            <a:r>
              <a:rPr lang="en-US" dirty="0"/>
              <a:t>Good Software Practices Will Increase Science Productivity</a:t>
            </a:r>
          </a:p>
          <a:p>
            <a:endParaRPr lang="en-US" dirty="0"/>
          </a:p>
          <a:p>
            <a:r>
              <a:rPr lang="en-US" dirty="0"/>
              <a:t>Good Software Practices can Improve Software Sustainability</a:t>
            </a:r>
          </a:p>
          <a:p>
            <a:r>
              <a:rPr lang="en-US" dirty="0"/>
              <a:t>Software Sustainability will also increase Science Productivity</a:t>
            </a:r>
          </a:p>
          <a:p>
            <a:endParaRPr lang="en-US" dirty="0"/>
          </a:p>
          <a:p>
            <a:r>
              <a:rPr lang="en-US" dirty="0"/>
              <a:t>Good practices are process and can increase productivity and sustainability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15016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an issue of telling you to do these things.</a:t>
            </a:r>
          </a:p>
          <a:p>
            <a:r>
              <a:rPr lang="en-US" dirty="0"/>
              <a:t>An infrastructure of support</a:t>
            </a:r>
          </a:p>
          <a:p>
            <a:endParaRPr lang="en-US" dirty="0"/>
          </a:p>
          <a:p>
            <a:r>
              <a:rPr lang="en-US" dirty="0"/>
              <a:t>Rebuild CERN? That is big and expensive. So are codes.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114613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07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69090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957760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153798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237968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1126989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86726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8.png"/><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A20640E5-DAB2-9847-87E4-D44FFA48D0D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41020" y="6194027"/>
            <a:ext cx="1836135" cy="498889"/>
          </a:xfrm>
          <a:prstGeom prst="rect">
            <a:avLst/>
          </a:prstGeom>
        </p:spPr>
      </p:pic>
      <p:sp>
        <p:nvSpPr>
          <p:cNvPr id="11" name="Rectangle 256">
            <a:extLst>
              <a:ext uri="{FF2B5EF4-FFF2-40B4-BE49-F238E27FC236}">
                <a16:creationId xmlns:a16="http://schemas.microsoft.com/office/drawing/2014/main" id="{8F1711ED-3181-4042-A9B8-F2B3D19A4D34}"/>
              </a:ext>
            </a:extLst>
          </p:cNvPr>
          <p:cNvSpPr txBox="1">
            <a:spLocks noChangeArrowheads="1"/>
          </p:cNvSpPr>
          <p:nvPr userDrawn="1"/>
        </p:nvSpPr>
        <p:spPr>
          <a:xfrm>
            <a:off x="363827" y="6477581"/>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ATPESC</a:t>
            </a:r>
            <a:r>
              <a:rPr lang="en-US" sz="1000" baseline="0" dirty="0">
                <a:solidFill>
                  <a:schemeClr val="tx1"/>
                </a:solidFill>
                <a:latin typeface="Arial" pitchFamily="34" charset="0"/>
                <a:cs typeface="Arial" pitchFamily="34" charset="0"/>
              </a:rPr>
              <a:t> 2019, July 28 </a:t>
            </a:r>
            <a:r>
              <a:rPr lang="mr-IN" sz="1000" baseline="0" dirty="0">
                <a:solidFill>
                  <a:schemeClr val="tx1"/>
                </a:solidFill>
                <a:latin typeface="Arial" pitchFamily="34" charset="0"/>
                <a:cs typeface="Arial" pitchFamily="34" charset="0"/>
              </a:rPr>
              <a:t>–</a:t>
            </a:r>
            <a:r>
              <a:rPr lang="en-US" sz="1000" baseline="0" dirty="0">
                <a:solidFill>
                  <a:schemeClr val="tx1"/>
                </a:solidFill>
                <a:latin typeface="Arial" pitchFamily="34" charset="0"/>
                <a:cs typeface="Arial" pitchFamily="34" charset="0"/>
              </a:rPr>
              <a:t> August 9, 2019</a:t>
            </a:r>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3523942990"/>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ssw.i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c2.com/cgi/wiki?HeroicProgramm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0.tif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2.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503143"/>
            <a:ext cx="8292316" cy="1296627"/>
          </a:xfrm>
        </p:spPr>
        <p:txBody>
          <a:bodyPr/>
          <a:lstStyle/>
          <a:p>
            <a:r>
              <a:rPr lang="en-US" dirty="0">
                <a:ea typeface="Arial" charset="0"/>
                <a:cs typeface="Arial" charset="0"/>
              </a:rPr>
              <a:t>Best Practices and Sustainability in HPC Software Development</a:t>
            </a:r>
            <a:endParaRPr lang="en-US" dirty="0"/>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spcBef>
                <a:spcPts val="2400"/>
              </a:spcBef>
            </a:pPr>
            <a:r>
              <a:rPr lang="en-US" dirty="0"/>
              <a:t>ATPESC 2020</a:t>
            </a:r>
          </a:p>
          <a:p>
            <a:pPr>
              <a:lnSpc>
                <a:spcPct val="100000"/>
              </a:lnSpc>
              <a:spcBef>
                <a:spcPts val="2400"/>
              </a:spcBef>
            </a:pPr>
            <a:r>
              <a:rPr lang="en-US" sz="2000" dirty="0"/>
              <a:t>Katherine Riley</a:t>
            </a:r>
          </a:p>
          <a:p>
            <a:r>
              <a:rPr lang="en-US" sz="2000" dirty="0"/>
              <a:t>Director of Science, Argonne Leadership Computing Facility</a:t>
            </a:r>
            <a:br>
              <a:rPr lang="en-US" sz="1800" dirty="0"/>
            </a:br>
            <a:r>
              <a:rPr lang="en-US" sz="2000" dirty="0"/>
              <a:t>Argonne National Laboratory</a:t>
            </a:r>
          </a:p>
          <a:p>
            <a:pPr>
              <a:spcBef>
                <a:spcPts val="2400"/>
              </a:spcBef>
            </a:pPr>
            <a:r>
              <a:rPr lang="en-US" sz="2000" dirty="0"/>
              <a:t>August 6, 2020</a:t>
            </a:r>
          </a:p>
          <a:p>
            <a:pPr>
              <a:spcBef>
                <a:spcPts val="2400"/>
              </a:spcBef>
            </a:pPr>
            <a:endParaRPr lang="en-US" dirty="0"/>
          </a:p>
        </p:txBody>
      </p:sp>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4675-990B-FD4D-B7D7-C17B811A561D}"/>
              </a:ext>
            </a:extLst>
          </p:cNvPr>
          <p:cNvSpPr>
            <a:spLocks noGrp="1"/>
          </p:cNvSpPr>
          <p:nvPr>
            <p:ph type="title"/>
          </p:nvPr>
        </p:nvSpPr>
        <p:spPr/>
        <p:txBody>
          <a:bodyPr/>
          <a:lstStyle/>
          <a:p>
            <a:r>
              <a:rPr lang="en-US" dirty="0"/>
              <a:t>Understand Limitations</a:t>
            </a:r>
          </a:p>
        </p:txBody>
      </p:sp>
      <p:sp>
        <p:nvSpPr>
          <p:cNvPr id="3" name="Content Placeholder 2">
            <a:extLst>
              <a:ext uri="{FF2B5EF4-FFF2-40B4-BE49-F238E27FC236}">
                <a16:creationId xmlns:a16="http://schemas.microsoft.com/office/drawing/2014/main" id="{67180C73-3CBD-B54A-855C-61C7DC6B50B4}"/>
              </a:ext>
            </a:extLst>
          </p:cNvPr>
          <p:cNvSpPr>
            <a:spLocks noGrp="1"/>
          </p:cNvSpPr>
          <p:nvPr>
            <p:ph idx="1"/>
          </p:nvPr>
        </p:nvSpPr>
        <p:spPr/>
        <p:txBody>
          <a:bodyPr/>
          <a:lstStyle/>
          <a:p>
            <a:r>
              <a:rPr lang="en-US" dirty="0"/>
              <a:t>Good and bad science can be done with simple models</a:t>
            </a:r>
          </a:p>
          <a:p>
            <a:r>
              <a:rPr lang="en-US" dirty="0"/>
              <a:t>Are the </a:t>
            </a:r>
            <a:r>
              <a:rPr lang="en-US" dirty="0" err="1"/>
              <a:t>numerics</a:t>
            </a:r>
            <a:r>
              <a:rPr lang="en-US" dirty="0"/>
              <a:t> and stability understood? </a:t>
            </a:r>
          </a:p>
          <a:p>
            <a:r>
              <a:rPr lang="en-US" dirty="0"/>
              <a:t>Is it statistically sound?</a:t>
            </a:r>
          </a:p>
          <a:p>
            <a:r>
              <a:rPr lang="en-US" dirty="0"/>
              <a:t>Is it reproducible? Is the data sound?</a:t>
            </a:r>
          </a:p>
          <a:p>
            <a:r>
              <a:rPr lang="en-US" dirty="0"/>
              <a:t>The more complex a model(s), the easier it is to make an incorrect assumption</a:t>
            </a:r>
          </a:p>
          <a:p>
            <a:r>
              <a:rPr lang="en-US" dirty="0"/>
              <a:t>… and many more …</a:t>
            </a:r>
          </a:p>
          <a:p>
            <a:endParaRPr lang="en-US" dirty="0"/>
          </a:p>
        </p:txBody>
      </p:sp>
    </p:spTree>
    <p:extLst>
      <p:ext uri="{BB962C8B-B14F-4D97-AF65-F5344CB8AC3E}">
        <p14:creationId xmlns:p14="http://schemas.microsoft.com/office/powerpoint/2010/main" val="187186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ircular Arrow 8">
            <a:extLst>
              <a:ext uri="{FF2B5EF4-FFF2-40B4-BE49-F238E27FC236}">
                <a16:creationId xmlns:a16="http://schemas.microsoft.com/office/drawing/2014/main" id="{533E78B0-96EC-5B48-9EA8-9B9D76D12D02}"/>
              </a:ext>
            </a:extLst>
          </p:cNvPr>
          <p:cNvSpPr/>
          <p:nvPr/>
        </p:nvSpPr>
        <p:spPr>
          <a:xfrm rot="19554156">
            <a:off x="3038131" y="962970"/>
            <a:ext cx="3807857" cy="4335152"/>
          </a:xfrm>
          <a:prstGeom prst="circularArrow">
            <a:avLst>
              <a:gd name="adj1" fmla="val 17216"/>
              <a:gd name="adj2" fmla="val 1142319"/>
              <a:gd name="adj3" fmla="val 20514591"/>
              <a:gd name="adj4" fmla="val 10818578"/>
              <a:gd name="adj5" fmla="val 19821"/>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Rectangle 6">
            <a:extLst>
              <a:ext uri="{FF2B5EF4-FFF2-40B4-BE49-F238E27FC236}">
                <a16:creationId xmlns:a16="http://schemas.microsoft.com/office/drawing/2014/main" id="{3091EE44-AC96-5C44-85D7-D2B793DEA34F}"/>
              </a:ext>
            </a:extLst>
          </p:cNvPr>
          <p:cNvSpPr/>
          <p:nvPr/>
        </p:nvSpPr>
        <p:spPr>
          <a:xfrm>
            <a:off x="3205899" y="3873005"/>
            <a:ext cx="2159306" cy="914400"/>
          </a:xfrm>
          <a:prstGeom prst="rect">
            <a:avLst/>
          </a:prstGeom>
          <a:solidFill>
            <a:srgbClr val="EF9A1A"/>
          </a:solid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Software Practices</a:t>
            </a:r>
          </a:p>
        </p:txBody>
      </p:sp>
      <p:sp>
        <p:nvSpPr>
          <p:cNvPr id="2" name="Title 1">
            <a:extLst>
              <a:ext uri="{FF2B5EF4-FFF2-40B4-BE49-F238E27FC236}">
                <a16:creationId xmlns:a16="http://schemas.microsoft.com/office/drawing/2014/main" id="{424F6DEC-3711-B24B-A0FD-414A1B8CCE53}"/>
              </a:ext>
            </a:extLst>
          </p:cNvPr>
          <p:cNvSpPr>
            <a:spLocks noGrp="1"/>
          </p:cNvSpPr>
          <p:nvPr>
            <p:ph type="title"/>
          </p:nvPr>
        </p:nvSpPr>
        <p:spPr/>
        <p:txBody>
          <a:bodyPr/>
          <a:lstStyle/>
          <a:p>
            <a:r>
              <a:rPr lang="en-US" dirty="0"/>
              <a:t>Software Practices and Sustainability are Tightly Coupled</a:t>
            </a:r>
          </a:p>
        </p:txBody>
      </p:sp>
      <p:sp>
        <p:nvSpPr>
          <p:cNvPr id="10" name="Circular Arrow 9">
            <a:extLst>
              <a:ext uri="{FF2B5EF4-FFF2-40B4-BE49-F238E27FC236}">
                <a16:creationId xmlns:a16="http://schemas.microsoft.com/office/drawing/2014/main" id="{696CFB5F-3CD3-7C46-B1B1-CD64059D05D1}"/>
              </a:ext>
            </a:extLst>
          </p:cNvPr>
          <p:cNvSpPr/>
          <p:nvPr/>
        </p:nvSpPr>
        <p:spPr>
          <a:xfrm rot="8085977">
            <a:off x="3736699" y="1705430"/>
            <a:ext cx="3807857" cy="4335152"/>
          </a:xfrm>
          <a:prstGeom prst="circularArrow">
            <a:avLst>
              <a:gd name="adj1" fmla="val 17216"/>
              <a:gd name="adj2" fmla="val 1142319"/>
              <a:gd name="adj3" fmla="val 20514591"/>
              <a:gd name="adj4" fmla="val 10818578"/>
              <a:gd name="adj5" fmla="val 19821"/>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Rectangle 7">
            <a:extLst>
              <a:ext uri="{FF2B5EF4-FFF2-40B4-BE49-F238E27FC236}">
                <a16:creationId xmlns:a16="http://schemas.microsoft.com/office/drawing/2014/main" id="{0D86B310-CA07-6848-94AE-6B3D3D2C738E}"/>
              </a:ext>
            </a:extLst>
          </p:cNvPr>
          <p:cNvSpPr/>
          <p:nvPr/>
        </p:nvSpPr>
        <p:spPr>
          <a:xfrm>
            <a:off x="5365205" y="2527795"/>
            <a:ext cx="2159306" cy="914400"/>
          </a:xfrm>
          <a:prstGeom prst="rect">
            <a:avLst/>
          </a:prstGeom>
          <a:solidFill>
            <a:srgbClr val="EF9A1A"/>
          </a:solid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Software Sustainability</a:t>
            </a:r>
          </a:p>
        </p:txBody>
      </p:sp>
    </p:spTree>
    <p:extLst>
      <p:ext uri="{BB962C8B-B14F-4D97-AF65-F5344CB8AC3E}">
        <p14:creationId xmlns:p14="http://schemas.microsoft.com/office/powerpoint/2010/main" val="97681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57;p9">
            <a:extLst>
              <a:ext uri="{FF2B5EF4-FFF2-40B4-BE49-F238E27FC236}">
                <a16:creationId xmlns:a16="http://schemas.microsoft.com/office/drawing/2014/main" id="{E92DA126-0FB4-E54A-BB79-BEFB9B25A31F}"/>
              </a:ext>
            </a:extLst>
          </p:cNvPr>
          <p:cNvGrpSpPr/>
          <p:nvPr/>
        </p:nvGrpSpPr>
        <p:grpSpPr>
          <a:xfrm>
            <a:off x="365760" y="1644105"/>
            <a:ext cx="11687727" cy="4447977"/>
            <a:chOff x="1841432" y="2034774"/>
            <a:chExt cx="9035635" cy="3438676"/>
          </a:xfrm>
        </p:grpSpPr>
        <p:grpSp>
          <p:nvGrpSpPr>
            <p:cNvPr id="10" name="Google Shape;58;p9">
              <a:extLst>
                <a:ext uri="{FF2B5EF4-FFF2-40B4-BE49-F238E27FC236}">
                  <a16:creationId xmlns:a16="http://schemas.microsoft.com/office/drawing/2014/main" id="{30C744A0-BD57-5B4D-9D11-F5E23A817F97}"/>
                </a:ext>
              </a:extLst>
            </p:cNvPr>
            <p:cNvGrpSpPr/>
            <p:nvPr/>
          </p:nvGrpSpPr>
          <p:grpSpPr>
            <a:xfrm>
              <a:off x="1841432" y="2034774"/>
              <a:ext cx="9035635" cy="3438676"/>
              <a:chOff x="350089" y="1704823"/>
              <a:chExt cx="9035635" cy="3438676"/>
            </a:xfrm>
          </p:grpSpPr>
          <p:sp>
            <p:nvSpPr>
              <p:cNvPr id="20" name="Google Shape;59;p9">
                <a:extLst>
                  <a:ext uri="{FF2B5EF4-FFF2-40B4-BE49-F238E27FC236}">
                    <a16:creationId xmlns:a16="http://schemas.microsoft.com/office/drawing/2014/main" id="{CCC40C66-5E8E-2D48-AB02-8D073DCB54FF}"/>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1" name="Google Shape;60;p9">
                <a:extLst>
                  <a:ext uri="{FF2B5EF4-FFF2-40B4-BE49-F238E27FC236}">
                    <a16:creationId xmlns:a16="http://schemas.microsoft.com/office/drawing/2014/main" id="{9CCF5AA3-5633-F34D-97F1-E8A6A0EB0C48}"/>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2" name="Google Shape;61;p9">
                <a:extLst>
                  <a:ext uri="{FF2B5EF4-FFF2-40B4-BE49-F238E27FC236}">
                    <a16:creationId xmlns:a16="http://schemas.microsoft.com/office/drawing/2014/main" id="{39C28DBA-381B-1545-9F63-A8F0BD740FF1}"/>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 name="Google Shape;62;p9">
                <a:extLst>
                  <a:ext uri="{FF2B5EF4-FFF2-40B4-BE49-F238E27FC236}">
                    <a16:creationId xmlns:a16="http://schemas.microsoft.com/office/drawing/2014/main" id="{A51F1EB7-3D71-9F4B-B1DA-A0F0A754125D}"/>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4" name="Google Shape;63;p9">
                <a:extLst>
                  <a:ext uri="{FF2B5EF4-FFF2-40B4-BE49-F238E27FC236}">
                    <a16:creationId xmlns:a16="http://schemas.microsoft.com/office/drawing/2014/main" id="{7443D587-191E-A74C-95C2-9C9927FAD8D3}"/>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5" name="Google Shape;64;p9">
                <a:extLst>
                  <a:ext uri="{FF2B5EF4-FFF2-40B4-BE49-F238E27FC236}">
                    <a16:creationId xmlns:a16="http://schemas.microsoft.com/office/drawing/2014/main" id="{AFEEA0E4-7C69-EA4C-81A1-635AF0E47699}"/>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 name="Google Shape;65;p9">
                <a:extLst>
                  <a:ext uri="{FF2B5EF4-FFF2-40B4-BE49-F238E27FC236}">
                    <a16:creationId xmlns:a16="http://schemas.microsoft.com/office/drawing/2014/main" id="{524E842C-6D7C-204A-8EBD-AC81ACE671C6}"/>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7" name="Google Shape;66;p9">
                <a:extLst>
                  <a:ext uri="{FF2B5EF4-FFF2-40B4-BE49-F238E27FC236}">
                    <a16:creationId xmlns:a16="http://schemas.microsoft.com/office/drawing/2014/main" id="{98AA0E33-85A1-964D-A2FE-87DC9B1B6038}"/>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8" name="Google Shape;67;p9">
                <a:extLst>
                  <a:ext uri="{FF2B5EF4-FFF2-40B4-BE49-F238E27FC236}">
                    <a16:creationId xmlns:a16="http://schemas.microsoft.com/office/drawing/2014/main" id="{E92009DC-EF24-9243-A73B-60271ED8EBF2}"/>
                  </a:ext>
                </a:extLst>
              </p:cNvPr>
              <p:cNvGrpSpPr/>
              <p:nvPr/>
            </p:nvGrpSpPr>
            <p:grpSpPr>
              <a:xfrm>
                <a:off x="3920363" y="3644695"/>
                <a:ext cx="263451" cy="430974"/>
                <a:chOff x="5362575" y="4343401"/>
                <a:chExt cx="388800" cy="496800"/>
              </a:xfrm>
            </p:grpSpPr>
            <p:sp>
              <p:nvSpPr>
                <p:cNvPr id="43" name="Google Shape;68;p9">
                  <a:extLst>
                    <a:ext uri="{FF2B5EF4-FFF2-40B4-BE49-F238E27FC236}">
                      <a16:creationId xmlns:a16="http://schemas.microsoft.com/office/drawing/2014/main" id="{C428CDEF-6A6A-B941-BB66-2F04BC1ADBCA}"/>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4" name="Google Shape;69;p9">
                  <a:extLst>
                    <a:ext uri="{FF2B5EF4-FFF2-40B4-BE49-F238E27FC236}">
                      <a16:creationId xmlns:a16="http://schemas.microsoft.com/office/drawing/2014/main" id="{663EB905-0414-D749-A913-BE6765FF1BF9}"/>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5" name="Google Shape;70;p9">
                  <a:extLst>
                    <a:ext uri="{FF2B5EF4-FFF2-40B4-BE49-F238E27FC236}">
                      <a16:creationId xmlns:a16="http://schemas.microsoft.com/office/drawing/2014/main" id="{12CA45AB-36EE-E64F-A2DB-4F5317729741}"/>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6" name="Google Shape;71;p9">
                  <a:extLst>
                    <a:ext uri="{FF2B5EF4-FFF2-40B4-BE49-F238E27FC236}">
                      <a16:creationId xmlns:a16="http://schemas.microsoft.com/office/drawing/2014/main" id="{FB281127-EE04-CA43-9EE9-07C6AE5B0317}"/>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9" name="Google Shape;72;p9">
                <a:extLst>
                  <a:ext uri="{FF2B5EF4-FFF2-40B4-BE49-F238E27FC236}">
                    <a16:creationId xmlns:a16="http://schemas.microsoft.com/office/drawing/2014/main" id="{E5EE6C4F-D69F-FE4D-A1CB-F539F5D2450E}"/>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dirty="0">
                    <a:solidFill>
                      <a:schemeClr val="dk1"/>
                    </a:solidFill>
                    <a:latin typeface="Arial"/>
                    <a:ea typeface="Arial"/>
                    <a:cs typeface="Arial"/>
                    <a:sym typeface="Arial"/>
                  </a:rPr>
                  <a:t>Customize and curate methodologies</a:t>
                </a:r>
                <a:endParaRPr dirty="0"/>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Target scientific software        productivity and sustainability</a:t>
                </a:r>
                <a:endParaRPr sz="2400" b="0" i="0" u="none" strike="noStrike" cap="none" dirty="0">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Use workflow for best practices    content development</a:t>
                </a:r>
                <a:endParaRPr sz="20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dirty="0">
                  <a:solidFill>
                    <a:schemeClr val="dk1"/>
                  </a:solidFill>
                  <a:latin typeface="Arial"/>
                  <a:ea typeface="Arial"/>
                  <a:cs typeface="Arial"/>
                  <a:sym typeface="Arial"/>
                </a:endParaRPr>
              </a:p>
            </p:txBody>
          </p:sp>
          <p:sp>
            <p:nvSpPr>
              <p:cNvPr id="30" name="Google Shape;73;p9">
                <a:extLst>
                  <a:ext uri="{FF2B5EF4-FFF2-40B4-BE49-F238E27FC236}">
                    <a16:creationId xmlns:a16="http://schemas.microsoft.com/office/drawing/2014/main" id="{968DF517-FEA5-6145-8FFC-ED53012F5E95}"/>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31" name="Google Shape;74;p9">
                <a:extLst>
                  <a:ext uri="{FF2B5EF4-FFF2-40B4-BE49-F238E27FC236}">
                    <a16:creationId xmlns:a16="http://schemas.microsoft.com/office/drawing/2014/main" id="{29EB1858-330D-774F-B8B1-7EF30116226D}"/>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dirty="0">
                    <a:solidFill>
                      <a:schemeClr val="dk1"/>
                    </a:solidFill>
                    <a:latin typeface="Arial"/>
                    <a:ea typeface="Arial"/>
                    <a:cs typeface="Arial"/>
                    <a:sym typeface="Arial"/>
                  </a:rPr>
                  <a:t>      Establish software communities</a:t>
                </a:r>
                <a:endParaRPr sz="2000" b="1" i="0" u="none" strike="noStrike" cap="none" dirty="0">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Determine community policies to improve software quality and compatibility</a:t>
                </a:r>
                <a:endParaRPr sz="2400" b="0" i="0" u="none" strike="noStrike" cap="none" dirty="0">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dirty="0">
                  <a:solidFill>
                    <a:schemeClr val="dk1"/>
                  </a:solidFill>
                  <a:latin typeface="Arial"/>
                  <a:ea typeface="Arial"/>
                  <a:cs typeface="Arial"/>
                  <a:sym typeface="Arial"/>
                </a:endParaRPr>
              </a:p>
            </p:txBody>
          </p:sp>
          <p:sp>
            <p:nvSpPr>
              <p:cNvPr id="32" name="Google Shape;75;p9">
                <a:extLst>
                  <a:ext uri="{FF2B5EF4-FFF2-40B4-BE49-F238E27FC236}">
                    <a16:creationId xmlns:a16="http://schemas.microsoft.com/office/drawing/2014/main" id="{52541D78-B10A-0245-AA78-D9D2A832AB1C}"/>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Engage in community outreach</a:t>
                </a:r>
                <a:endParaRPr sz="2000" b="1" i="0" u="none" strike="noStrike" cap="none">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Broad community partnerships </a:t>
                </a:r>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Collaboration with computing facilities</a:t>
                </a:r>
                <a:endParaRPr sz="1600" b="0" i="0" u="none" strike="noStrike" cap="none">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Webinars, tutorials, events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WhatIs</a:t>
                </a:r>
                <a:r>
                  <a:rPr lang="en-US" sz="1600" b="0" i="0" u="none" strike="noStrike" cap="none">
                    <a:solidFill>
                      <a:schemeClr val="dk1"/>
                    </a:solidFill>
                    <a:latin typeface="Arial"/>
                    <a:ea typeface="Arial"/>
                    <a:cs typeface="Arial"/>
                    <a:sym typeface="Arial"/>
                  </a:rPr>
                  <a:t> and </a:t>
                </a:r>
                <a:r>
                  <a:rPr lang="en-US" sz="1600" b="0" i="1" u="none" strike="noStrike" cap="none">
                    <a:solidFill>
                      <a:schemeClr val="dk1"/>
                    </a:solidFill>
                    <a:latin typeface="Arial"/>
                    <a:ea typeface="Arial"/>
                    <a:cs typeface="Arial"/>
                    <a:sym typeface="Arial"/>
                  </a:rPr>
                  <a:t>HowTo </a:t>
                </a:r>
                <a:r>
                  <a:rPr lang="en-US" sz="1600" b="0" i="0" u="none" strike="noStrike" cap="none">
                    <a:solidFill>
                      <a:schemeClr val="dk1"/>
                    </a:solidFill>
                    <a:latin typeface="Arial"/>
                    <a:ea typeface="Arial"/>
                    <a:cs typeface="Arial"/>
                    <a:sym typeface="Arial"/>
                  </a:rPr>
                  <a:t>docs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Better Scientific Software site (</a:t>
                </a:r>
                <a:r>
                  <a:rPr lang="en-US" sz="1600" b="0" i="0" u="sng" strike="noStrike" cap="none">
                    <a:solidFill>
                      <a:srgbClr val="A03123"/>
                    </a:solidFill>
                    <a:latin typeface="Arial"/>
                    <a:ea typeface="Arial"/>
                    <a:cs typeface="Arial"/>
                    <a:sym typeface="Arial"/>
                    <a:hlinkClick r:id="rId3"/>
                  </a:rPr>
                  <a:t>https://bssw.io</a:t>
                </a:r>
                <a:r>
                  <a:rPr lang="en-US" sz="1600" b="0" i="0" u="none" strike="noStrike" cap="none">
                    <a:solidFill>
                      <a:schemeClr val="dk1"/>
                    </a:solidFill>
                    <a:latin typeface="Arial"/>
                    <a:ea typeface="Arial"/>
                    <a:cs typeface="Arial"/>
                    <a:sym typeface="Arial"/>
                  </a:rPr>
                  <a:t>)</a:t>
                </a:r>
                <a:endParaRPr/>
              </a:p>
            </p:txBody>
          </p:sp>
          <p:sp>
            <p:nvSpPr>
              <p:cNvPr id="33" name="Google Shape;76;p9">
                <a:extLst>
                  <a:ext uri="{FF2B5EF4-FFF2-40B4-BE49-F238E27FC236}">
                    <a16:creationId xmlns:a16="http://schemas.microsoft.com/office/drawing/2014/main" id="{0D66368F-27CF-CE43-B673-F4B72046481E}"/>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 name="Google Shape;77;p9">
                <a:extLst>
                  <a:ext uri="{FF2B5EF4-FFF2-40B4-BE49-F238E27FC236}">
                    <a16:creationId xmlns:a16="http://schemas.microsoft.com/office/drawing/2014/main" id="{93F969EC-0968-D746-A133-3150F13ABCA1}"/>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5" name="Google Shape;78;p9">
                <a:extLst>
                  <a:ext uri="{FF2B5EF4-FFF2-40B4-BE49-F238E27FC236}">
                    <a16:creationId xmlns:a16="http://schemas.microsoft.com/office/drawing/2014/main" id="{F3B9AB1E-40F7-6A44-B564-F05636C155A8}"/>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6" name="Google Shape;79;p9">
                <a:extLst>
                  <a:ext uri="{FF2B5EF4-FFF2-40B4-BE49-F238E27FC236}">
                    <a16:creationId xmlns:a16="http://schemas.microsoft.com/office/drawing/2014/main" id="{B502EEF9-D5AE-B345-9C15-62BD6C55AD45}"/>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7" name="Google Shape;80;p9">
                <a:extLst>
                  <a:ext uri="{FF2B5EF4-FFF2-40B4-BE49-F238E27FC236}">
                    <a16:creationId xmlns:a16="http://schemas.microsoft.com/office/drawing/2014/main" id="{93E72A69-88A7-874C-9CD5-E0CB7CC373EE}"/>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8" name="Google Shape;81;p9">
                <a:extLst>
                  <a:ext uri="{FF2B5EF4-FFF2-40B4-BE49-F238E27FC236}">
                    <a16:creationId xmlns:a16="http://schemas.microsoft.com/office/drawing/2014/main" id="{1CB8CE10-90ED-0C46-A66C-D3FF20BC0F14}"/>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9" name="Google Shape;82;p9">
                <a:extLst>
                  <a:ext uri="{FF2B5EF4-FFF2-40B4-BE49-F238E27FC236}">
                    <a16:creationId xmlns:a16="http://schemas.microsoft.com/office/drawing/2014/main" id="{0C3CD476-E481-094A-B532-656CBE87929A}"/>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40" name="Google Shape;83;p9">
                <a:extLst>
                  <a:ext uri="{FF2B5EF4-FFF2-40B4-BE49-F238E27FC236}">
                    <a16:creationId xmlns:a16="http://schemas.microsoft.com/office/drawing/2014/main" id="{2C0F2ED5-DCE6-E647-AA60-2636D371F418}"/>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41" name="Google Shape;84;p9">
                <a:extLst>
                  <a:ext uri="{FF2B5EF4-FFF2-40B4-BE49-F238E27FC236}">
                    <a16:creationId xmlns:a16="http://schemas.microsoft.com/office/drawing/2014/main" id="{68764028-FB11-CF48-A3C0-C2A0585E2D72}"/>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42" name="Google Shape;85;p9">
                <a:extLst>
                  <a:ext uri="{FF2B5EF4-FFF2-40B4-BE49-F238E27FC236}">
                    <a16:creationId xmlns:a16="http://schemas.microsoft.com/office/drawing/2014/main" id="{4F73EEEB-4825-3742-A67C-E64A3556F09F}"/>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11" name="Google Shape;86;p9">
              <a:extLst>
                <a:ext uri="{FF2B5EF4-FFF2-40B4-BE49-F238E27FC236}">
                  <a16:creationId xmlns:a16="http://schemas.microsoft.com/office/drawing/2014/main" id="{82B96057-E6EF-8649-89D1-2A7A25D4CE72}"/>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 name="Google Shape;87;p9">
              <a:extLst>
                <a:ext uri="{FF2B5EF4-FFF2-40B4-BE49-F238E27FC236}">
                  <a16:creationId xmlns:a16="http://schemas.microsoft.com/office/drawing/2014/main" id="{E6903FB7-ACC4-0543-936B-9A068C9013B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 name="Google Shape;88;p9">
              <a:extLst>
                <a:ext uri="{FF2B5EF4-FFF2-40B4-BE49-F238E27FC236}">
                  <a16:creationId xmlns:a16="http://schemas.microsoft.com/office/drawing/2014/main" id="{E6CB8D26-A1B7-BF44-AD31-36C130430D10}"/>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 name="Google Shape;89;p9">
              <a:extLst>
                <a:ext uri="{FF2B5EF4-FFF2-40B4-BE49-F238E27FC236}">
                  <a16:creationId xmlns:a16="http://schemas.microsoft.com/office/drawing/2014/main" id="{83F59D60-3375-2943-A7B1-8A4D2AE2A2F5}"/>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5" name="Google Shape;90;p9">
              <a:extLst>
                <a:ext uri="{FF2B5EF4-FFF2-40B4-BE49-F238E27FC236}">
                  <a16:creationId xmlns:a16="http://schemas.microsoft.com/office/drawing/2014/main" id="{D77B47DF-1D9A-6146-BA10-69E66A0EBAE1}"/>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91;p9">
              <a:extLst>
                <a:ext uri="{FF2B5EF4-FFF2-40B4-BE49-F238E27FC236}">
                  <a16:creationId xmlns:a16="http://schemas.microsoft.com/office/drawing/2014/main" id="{CE88CC31-DE0C-A144-AFF4-31196C669374}"/>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92;p9">
              <a:extLst>
                <a:ext uri="{FF2B5EF4-FFF2-40B4-BE49-F238E27FC236}">
                  <a16:creationId xmlns:a16="http://schemas.microsoft.com/office/drawing/2014/main" id="{D0767377-4140-4B40-83C1-D784C2F63816}"/>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 name="Google Shape;93;p9">
              <a:extLst>
                <a:ext uri="{FF2B5EF4-FFF2-40B4-BE49-F238E27FC236}">
                  <a16:creationId xmlns:a16="http://schemas.microsoft.com/office/drawing/2014/main" id="{DC887A03-AB2F-CE48-9741-AE2A545BB391}"/>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94;p9">
              <a:extLst>
                <a:ext uri="{FF2B5EF4-FFF2-40B4-BE49-F238E27FC236}">
                  <a16:creationId xmlns:a16="http://schemas.microsoft.com/office/drawing/2014/main" id="{E0834B91-D211-2546-820E-0DF14BB7A7EC}"/>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48" name="Title 47">
            <a:extLst>
              <a:ext uri="{FF2B5EF4-FFF2-40B4-BE49-F238E27FC236}">
                <a16:creationId xmlns:a16="http://schemas.microsoft.com/office/drawing/2014/main" id="{7F312DB4-AF4A-7746-BEDD-ED75A8B22750}"/>
              </a:ext>
            </a:extLst>
          </p:cNvPr>
          <p:cNvSpPr>
            <a:spLocks noGrp="1"/>
          </p:cNvSpPr>
          <p:nvPr>
            <p:ph type="title"/>
          </p:nvPr>
        </p:nvSpPr>
        <p:spPr/>
        <p:txBody>
          <a:bodyPr/>
          <a:lstStyle/>
          <a:p>
            <a:r>
              <a:rPr lang="en-US" dirty="0"/>
              <a:t>Improve Developer Productivity and Software Sustainability </a:t>
            </a:r>
          </a:p>
        </p:txBody>
      </p:sp>
    </p:spTree>
    <p:extLst>
      <p:ext uri="{BB962C8B-B14F-4D97-AF65-F5344CB8AC3E}">
        <p14:creationId xmlns:p14="http://schemas.microsoft.com/office/powerpoint/2010/main" val="349102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the Session</a:t>
            </a:r>
          </a:p>
        </p:txBody>
      </p:sp>
      <p:sp>
        <p:nvSpPr>
          <p:cNvPr id="3" name="Content Placeholder 2"/>
          <p:cNvSpPr>
            <a:spLocks noGrp="1"/>
          </p:cNvSpPr>
          <p:nvPr>
            <p:ph idx="1"/>
          </p:nvPr>
        </p:nvSpPr>
        <p:spPr>
          <a:xfrm>
            <a:off x="630195" y="1295401"/>
            <a:ext cx="11009870" cy="4525963"/>
          </a:xfrm>
        </p:spPr>
        <p:txBody>
          <a:bodyPr>
            <a:normAutofit/>
          </a:bodyPr>
          <a:lstStyle/>
          <a:p>
            <a:pPr>
              <a:spcBef>
                <a:spcPts val="400"/>
              </a:spcBef>
            </a:pPr>
            <a:r>
              <a:rPr lang="en-US" sz="2800" b="1" dirty="0"/>
              <a:t>Good software practices </a:t>
            </a:r>
            <a:r>
              <a:rPr lang="en-US" sz="2800" dirty="0"/>
              <a:t>are important for scientific productivity, quality, and reliability of computational science</a:t>
            </a:r>
          </a:p>
          <a:p>
            <a:pPr>
              <a:spcBef>
                <a:spcPts val="400"/>
              </a:spcBef>
            </a:pPr>
            <a:r>
              <a:rPr lang="en-US" sz="2800" b="1" dirty="0"/>
              <a:t>Challenges are increasing</a:t>
            </a:r>
            <a:endParaRPr lang="en-US" sz="2800" dirty="0"/>
          </a:p>
          <a:p>
            <a:pPr>
              <a:spcBef>
                <a:spcPts val="400"/>
              </a:spcBef>
            </a:pPr>
            <a:r>
              <a:rPr lang="en-US" sz="2800" dirty="0"/>
              <a:t>Help CSE researchers </a:t>
            </a:r>
            <a:r>
              <a:rPr lang="en-US" sz="2800" b="1" dirty="0"/>
              <a:t>increase effectiveness </a:t>
            </a:r>
            <a:r>
              <a:rPr lang="en-US" sz="2800" dirty="0"/>
              <a:t>as well as leverage and impact</a:t>
            </a:r>
          </a:p>
          <a:p>
            <a:pPr>
              <a:spcBef>
                <a:spcPts val="400"/>
              </a:spcBef>
            </a:pPr>
            <a:r>
              <a:rPr lang="en-US" sz="2800" b="1" dirty="0"/>
              <a:t>Facilitate CSE collaboration via software</a:t>
            </a:r>
            <a:r>
              <a:rPr lang="en-US" sz="2800" dirty="0"/>
              <a:t> in order to advance scientific discoveries</a:t>
            </a:r>
          </a:p>
          <a:p>
            <a:pPr lvl="2"/>
            <a:endParaRPr lang="en-US" sz="2400" dirty="0"/>
          </a:p>
          <a:p>
            <a:pPr marL="457200" lvl="1" indent="0">
              <a:buNone/>
            </a:pPr>
            <a:endParaRPr lang="en-US" sz="2400" b="1" dirty="0">
              <a:solidFill>
                <a:schemeClr val="accent4">
                  <a:lumMod val="75000"/>
                </a:schemeClr>
              </a:solidFill>
            </a:endParaRPr>
          </a:p>
        </p:txBody>
      </p:sp>
      <p:sp>
        <p:nvSpPr>
          <p:cNvPr id="4" name="Rectangle 3">
            <a:extLst>
              <a:ext uri="{FF2B5EF4-FFF2-40B4-BE49-F238E27FC236}">
                <a16:creationId xmlns:a16="http://schemas.microsoft.com/office/drawing/2014/main" id="{2A4250E3-6243-4B4E-82E0-07DBB2A5BEDA}"/>
              </a:ext>
            </a:extLst>
          </p:cNvPr>
          <p:cNvSpPr/>
          <p:nvPr/>
        </p:nvSpPr>
        <p:spPr>
          <a:xfrm>
            <a:off x="837239" y="4315980"/>
            <a:ext cx="6596715"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indent="0" algn="ctr">
              <a:buNone/>
            </a:pPr>
            <a:r>
              <a:rPr lang="en-US" sz="2400" dirty="0"/>
              <a:t>Your code will live longer than you expect. </a:t>
            </a:r>
          </a:p>
          <a:p>
            <a:pPr marL="0" indent="0" algn="ctr">
              <a:buNone/>
            </a:pPr>
            <a:r>
              <a:rPr lang="en-US" sz="2400" dirty="0"/>
              <a:t>Prepare for this.</a:t>
            </a:r>
          </a:p>
        </p:txBody>
      </p:sp>
      <p:sp>
        <p:nvSpPr>
          <p:cNvPr id="5" name="Rectangle 4">
            <a:extLst>
              <a:ext uri="{FF2B5EF4-FFF2-40B4-BE49-F238E27FC236}">
                <a16:creationId xmlns:a16="http://schemas.microsoft.com/office/drawing/2014/main" id="{777BE81A-E9AC-F340-8E47-33B58B723796}"/>
              </a:ext>
            </a:extLst>
          </p:cNvPr>
          <p:cNvSpPr/>
          <p:nvPr/>
        </p:nvSpPr>
        <p:spPr>
          <a:xfrm>
            <a:off x="837240" y="5424374"/>
            <a:ext cx="6596714"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indent="0" algn="ctr">
              <a:buNone/>
            </a:pPr>
            <a:r>
              <a:rPr lang="en-US" sz="2400" dirty="0"/>
              <a:t>Your science campaigns have real costs. </a:t>
            </a:r>
          </a:p>
          <a:p>
            <a:pPr marL="0" indent="0" algn="ctr">
              <a:buNone/>
            </a:pPr>
            <a:r>
              <a:rPr lang="en-US" sz="2400" dirty="0"/>
              <a:t>Think of the consequences.</a:t>
            </a:r>
          </a:p>
        </p:txBody>
      </p:sp>
    </p:spTree>
    <p:extLst>
      <p:ext uri="{BB962C8B-B14F-4D97-AF65-F5344CB8AC3E}">
        <p14:creationId xmlns:p14="http://schemas.microsoft.com/office/powerpoint/2010/main" val="60212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a:xfrm>
            <a:off x="145423" y="193978"/>
            <a:ext cx="11372473" cy="914400"/>
          </a:xfrm>
        </p:spPr>
        <p:txBody>
          <a:bodyPr/>
          <a:lstStyle/>
          <a:p>
            <a:r>
              <a:rPr lang="en-US" dirty="0"/>
              <a:t>Agenda</a:t>
            </a:r>
          </a:p>
        </p:txBody>
      </p:sp>
      <p:graphicFrame>
        <p:nvGraphicFramePr>
          <p:cNvPr id="4" name="Content Placeholder 3">
            <a:extLst>
              <a:ext uri="{FF2B5EF4-FFF2-40B4-BE49-F238E27FC236}">
                <a16:creationId xmlns:a16="http://schemas.microsoft.com/office/drawing/2014/main" id="{8434A648-CCB8-4941-B4DA-A4DA8174D1A7}"/>
              </a:ext>
            </a:extLst>
          </p:cNvPr>
          <p:cNvGraphicFramePr>
            <a:graphicFrameLocks noGrp="1"/>
          </p:cNvGraphicFramePr>
          <p:nvPr>
            <p:ph idx="1"/>
            <p:extLst>
              <p:ext uri="{D42A27DB-BD31-4B8C-83A1-F6EECF244321}">
                <p14:modId xmlns:p14="http://schemas.microsoft.com/office/powerpoint/2010/main" val="4120467459"/>
              </p:ext>
            </p:extLst>
          </p:nvPr>
        </p:nvGraphicFramePr>
        <p:xfrm>
          <a:off x="530679" y="604055"/>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spTree>
    <p:extLst>
      <p:ext uri="{BB962C8B-B14F-4D97-AF65-F5344CB8AC3E}">
        <p14:creationId xmlns:p14="http://schemas.microsoft.com/office/powerpoint/2010/main" val="226299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Heroic Programming</a:t>
            </a:r>
          </a:p>
        </p:txBody>
      </p:sp>
      <p:sp>
        <p:nvSpPr>
          <p:cNvPr id="3" name="Content Placeholder 2"/>
          <p:cNvSpPr>
            <a:spLocks noGrp="1"/>
          </p:cNvSpPr>
          <p:nvPr>
            <p:ph idx="1"/>
          </p:nvPr>
        </p:nvSpPr>
        <p:spPr>
          <a:xfrm>
            <a:off x="1075039" y="984421"/>
            <a:ext cx="10070756" cy="4525963"/>
          </a:xfrm>
        </p:spPr>
        <p:txBody>
          <a:bodyPr>
            <a:noAutofit/>
          </a:bodyPr>
          <a:lstStyle/>
          <a:p>
            <a:pPr marL="0" indent="0" algn="ctr">
              <a:buNone/>
            </a:pPr>
            <a:endParaRPr lang="en-US" sz="2800" dirty="0"/>
          </a:p>
          <a:p>
            <a:pPr marL="0" indent="0">
              <a:buNone/>
            </a:pPr>
            <a:r>
              <a:rPr lang="en-US" dirty="0"/>
              <a:t>Usually a pejorative term, is used to describe the expenditure of huge amounts of (coding) effort by talented people to overcome shortcomings in process, project management, scheduling, architecture or any other shortfalls in the execution of a software development project in order to complete it. Heroic Programming is often the only course of action left when poor planning, insufficient funds, and impractical schedules leave a project stranded and unlikely to complete successfully.</a:t>
            </a:r>
          </a:p>
          <a:p>
            <a:pPr marL="0" indent="0">
              <a:buNone/>
            </a:pPr>
            <a:r>
              <a:rPr lang="en-US" dirty="0"/>
              <a:t>From </a:t>
            </a:r>
            <a:r>
              <a:rPr lang="en-US" dirty="0">
                <a:hlinkClick r:id="rId3"/>
              </a:rPr>
              <a:t>http://c2.com/cgi/wiki?HeroicProgramming</a:t>
            </a:r>
            <a:endParaRPr lang="en-US" dirty="0"/>
          </a:p>
          <a:p>
            <a:pPr marL="0" indent="0">
              <a:buNone/>
            </a:pPr>
            <a:endParaRPr lang="en-US" sz="1800" dirty="0"/>
          </a:p>
          <a:p>
            <a:pPr marL="0" indent="0" algn="ctr">
              <a:buNone/>
            </a:pPr>
            <a:r>
              <a:rPr lang="en-US" sz="2800" b="1" dirty="0">
                <a:solidFill>
                  <a:schemeClr val="accent4">
                    <a:lumMod val="75000"/>
                  </a:schemeClr>
                </a:solidFill>
              </a:rPr>
              <a:t>Science teams often resemble heroic programming</a:t>
            </a:r>
          </a:p>
          <a:p>
            <a:pPr marL="0" indent="0" algn="ctr">
              <a:buNone/>
            </a:pPr>
            <a:r>
              <a:rPr lang="en-US" sz="2800" dirty="0">
                <a:solidFill>
                  <a:schemeClr val="accent4">
                    <a:lumMod val="75000"/>
                  </a:schemeClr>
                </a:solidFill>
              </a:rPr>
              <a:t>Many do not see anything wrong with that approach</a:t>
            </a:r>
          </a:p>
        </p:txBody>
      </p:sp>
    </p:spTree>
    <p:extLst>
      <p:ext uri="{BB962C8B-B14F-4D97-AF65-F5344CB8AC3E}">
        <p14:creationId xmlns:p14="http://schemas.microsoft.com/office/powerpoint/2010/main" val="168845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heroic programming</a:t>
            </a:r>
          </a:p>
        </p:txBody>
      </p:sp>
      <p:sp>
        <p:nvSpPr>
          <p:cNvPr id="3" name="Content Placeholder 2"/>
          <p:cNvSpPr>
            <a:spLocks noGrp="1"/>
          </p:cNvSpPr>
          <p:nvPr>
            <p:ph idx="1"/>
          </p:nvPr>
        </p:nvSpPr>
        <p:spPr>
          <a:xfrm>
            <a:off x="809839" y="1017864"/>
            <a:ext cx="10200974" cy="4757352"/>
          </a:xfrm>
        </p:spPr>
        <p:txBody>
          <a:bodyPr>
            <a:noAutofit/>
          </a:bodyPr>
          <a:lstStyle/>
          <a:p>
            <a:pPr marL="0" indent="0">
              <a:buNone/>
            </a:pPr>
            <a:r>
              <a:rPr lang="en-US" dirty="0"/>
              <a:t>Scientific results that could be obtained with heroic programming have run their course, because:</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0" indent="0">
              <a:buNone/>
            </a:pPr>
            <a:endParaRPr lang="en-US" dirty="0"/>
          </a:p>
          <a:p>
            <a:pPr marL="0" indent="0">
              <a:buNone/>
            </a:pPr>
            <a:r>
              <a:rPr lang="en-US" dirty="0"/>
              <a:t>It is not possible for a single person to take on all these roles</a:t>
            </a:r>
          </a:p>
        </p:txBody>
      </p:sp>
      <p:sp>
        <p:nvSpPr>
          <p:cNvPr id="17" name="TextBox 16"/>
          <p:cNvSpPr txBox="1"/>
          <p:nvPr/>
        </p:nvSpPr>
        <p:spPr>
          <a:xfrm>
            <a:off x="9229714" y="3140180"/>
            <a:ext cx="2895600" cy="830997"/>
          </a:xfrm>
          <a:prstGeom prst="rect">
            <a:avLst/>
          </a:prstGeom>
          <a:noFill/>
        </p:spPr>
        <p:txBody>
          <a:bodyPr wrap="square" rtlCol="0">
            <a:spAutoFit/>
          </a:bodyPr>
          <a:lstStyle/>
          <a:p>
            <a:r>
              <a:rPr lang="en-US" sz="2400" dirty="0"/>
              <a:t>Different roles </a:t>
            </a:r>
          </a:p>
          <a:p>
            <a:r>
              <a:rPr lang="en-US" sz="2400" dirty="0"/>
              <a:t>and responsibilities</a:t>
            </a:r>
          </a:p>
        </p:txBody>
      </p:sp>
      <p:grpSp>
        <p:nvGrpSpPr>
          <p:cNvPr id="4" name="Group 3">
            <a:extLst>
              <a:ext uri="{FF2B5EF4-FFF2-40B4-BE49-F238E27FC236}">
                <a16:creationId xmlns:a16="http://schemas.microsoft.com/office/drawing/2014/main" id="{A704F3F0-B7DA-E64F-AF95-0F9BE7D5D440}"/>
              </a:ext>
            </a:extLst>
          </p:cNvPr>
          <p:cNvGrpSpPr/>
          <p:nvPr/>
        </p:nvGrpSpPr>
        <p:grpSpPr>
          <a:xfrm>
            <a:off x="365760" y="1790833"/>
            <a:ext cx="8913183" cy="3783968"/>
            <a:chOff x="365760" y="1790833"/>
            <a:chExt cx="8913183" cy="3783968"/>
          </a:xfrm>
        </p:grpSpPr>
        <p:sp>
          <p:nvSpPr>
            <p:cNvPr id="6" name="Rounded Rectangle 5"/>
            <p:cNvSpPr/>
            <p:nvPr/>
          </p:nvSpPr>
          <p:spPr>
            <a:xfrm>
              <a:off x="3032760" y="1790833"/>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Better scientific understanding</a:t>
              </a:r>
            </a:p>
          </p:txBody>
        </p:sp>
        <p:sp>
          <p:nvSpPr>
            <p:cNvPr id="16" name="Right Brace 15"/>
            <p:cNvSpPr/>
            <p:nvPr/>
          </p:nvSpPr>
          <p:spPr>
            <a:xfrm>
              <a:off x="8593143" y="2171833"/>
              <a:ext cx="685800" cy="2819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4" name="Group 33"/>
            <p:cNvGrpSpPr/>
            <p:nvPr/>
          </p:nvGrpSpPr>
          <p:grpSpPr>
            <a:xfrm>
              <a:off x="5318760" y="2324233"/>
              <a:ext cx="1371600" cy="2667000"/>
              <a:chOff x="3733800" y="2667000"/>
              <a:chExt cx="1371600" cy="2667000"/>
            </a:xfrm>
          </p:grpSpPr>
          <p:grpSp>
            <p:nvGrpSpPr>
              <p:cNvPr id="15" name="Group 14"/>
              <p:cNvGrpSpPr/>
              <p:nvPr/>
            </p:nvGrpSpPr>
            <p:grpSpPr>
              <a:xfrm>
                <a:off x="4419600" y="2667000"/>
                <a:ext cx="685800" cy="2667000"/>
                <a:chOff x="6324600" y="2590800"/>
                <a:chExt cx="685800" cy="2667000"/>
              </a:xfrm>
            </p:grpSpPr>
            <p:sp>
              <p:nvSpPr>
                <p:cNvPr id="11" name="Oval 10"/>
                <p:cNvSpPr/>
                <p:nvPr/>
              </p:nvSpPr>
              <p:spPr>
                <a:xfrm>
                  <a:off x="6324600" y="2590800"/>
                  <a:ext cx="685800" cy="609600"/>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24600" y="3276600"/>
                  <a:ext cx="685800" cy="609600"/>
                </a:xfrm>
                <a:prstGeom prst="ellipse">
                  <a:avLst/>
                </a:prstGeom>
                <a:solidFill>
                  <a:schemeClr val="accent4">
                    <a:lumMod val="40000"/>
                    <a:lumOff val="60000"/>
                  </a:schemeClr>
                </a:solidFill>
                <a:ln>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324600" y="3962400"/>
                  <a:ext cx="685800" cy="609600"/>
                </a:xfrm>
                <a:prstGeom prst="ellipse">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324600" y="4648200"/>
                  <a:ext cx="685800" cy="6096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 name="Straight Arrow Connector 18"/>
              <p:cNvCxnSpPr>
                <a:endCxn id="11" idx="2"/>
              </p:cNvCxnSpPr>
              <p:nvPr/>
            </p:nvCxnSpPr>
            <p:spPr>
              <a:xfrm flipV="1">
                <a:off x="3733800" y="2971800"/>
                <a:ext cx="6858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3"/>
                <a:endCxn id="14" idx="2"/>
              </p:cNvCxnSpPr>
              <p:nvPr/>
            </p:nvCxnSpPr>
            <p:spPr>
              <a:xfrm>
                <a:off x="3733800" y="4000500"/>
                <a:ext cx="685800"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3"/>
                <a:endCxn id="12" idx="2"/>
              </p:cNvCxnSpPr>
              <p:nvPr/>
            </p:nvCxnSpPr>
            <p:spPr>
              <a:xfrm flipV="1">
                <a:off x="3733800" y="3657600"/>
                <a:ext cx="685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3"/>
                <a:endCxn id="13" idx="2"/>
              </p:cNvCxnSpPr>
              <p:nvPr/>
            </p:nvCxnSpPr>
            <p:spPr>
              <a:xfrm>
                <a:off x="3733800" y="4000500"/>
                <a:ext cx="685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3032760" y="2781433"/>
              <a:ext cx="2286000" cy="1371600"/>
              <a:chOff x="1447800" y="3124200"/>
              <a:chExt cx="2286000" cy="1371600"/>
            </a:xfrm>
          </p:grpSpPr>
          <p:sp>
            <p:nvSpPr>
              <p:cNvPr id="10" name="Rounded Rectangle 9"/>
              <p:cNvSpPr/>
              <p:nvPr/>
            </p:nvSpPr>
            <p:spPr>
              <a:xfrm>
                <a:off x="1447800" y="3505200"/>
                <a:ext cx="2286000" cy="990600"/>
              </a:xfrm>
              <a:prstGeom prst="round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6">
                        <a:lumMod val="50000"/>
                      </a:schemeClr>
                    </a:solidFill>
                  </a:rPr>
                  <a:t>More complex software</a:t>
                </a:r>
              </a:p>
            </p:txBody>
          </p:sp>
          <p:sp>
            <p:nvSpPr>
              <p:cNvPr id="27" name="Down Arrow 26"/>
              <p:cNvSpPr/>
              <p:nvPr/>
            </p:nvSpPr>
            <p:spPr>
              <a:xfrm>
                <a:off x="2438400" y="31242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6766560" y="2400433"/>
              <a:ext cx="2040512" cy="2595265"/>
              <a:chOff x="5181600" y="2743200"/>
              <a:chExt cx="2040512" cy="2595265"/>
            </a:xfrm>
          </p:grpSpPr>
          <p:sp>
            <p:nvSpPr>
              <p:cNvPr id="30" name="TextBox 29"/>
              <p:cNvSpPr txBox="1"/>
              <p:nvPr/>
            </p:nvSpPr>
            <p:spPr>
              <a:xfrm>
                <a:off x="5181600" y="2743200"/>
                <a:ext cx="1828800" cy="461665"/>
              </a:xfrm>
              <a:prstGeom prst="rect">
                <a:avLst/>
              </a:prstGeom>
              <a:noFill/>
            </p:spPr>
            <p:txBody>
              <a:bodyPr wrap="square" rtlCol="0">
                <a:spAutoFit/>
              </a:bodyPr>
              <a:lstStyle/>
              <a:p>
                <a:r>
                  <a:rPr lang="en-US" sz="2400" dirty="0"/>
                  <a:t>Math model </a:t>
                </a:r>
              </a:p>
            </p:txBody>
          </p:sp>
          <p:sp>
            <p:nvSpPr>
              <p:cNvPr id="31" name="TextBox 30"/>
              <p:cNvSpPr txBox="1"/>
              <p:nvPr/>
            </p:nvSpPr>
            <p:spPr>
              <a:xfrm>
                <a:off x="5181600" y="3429000"/>
                <a:ext cx="1828800" cy="461665"/>
              </a:xfrm>
              <a:prstGeom prst="rect">
                <a:avLst/>
              </a:prstGeom>
              <a:noFill/>
            </p:spPr>
            <p:txBody>
              <a:bodyPr wrap="square" rtlCol="0">
                <a:spAutoFit/>
              </a:bodyPr>
              <a:lstStyle/>
              <a:p>
                <a:r>
                  <a:rPr lang="en-US" sz="2400" dirty="0" err="1"/>
                  <a:t>Numerics</a:t>
                </a:r>
                <a:endParaRPr lang="en-US" sz="2400" dirty="0"/>
              </a:p>
            </p:txBody>
          </p:sp>
          <p:sp>
            <p:nvSpPr>
              <p:cNvPr id="32" name="TextBox 31"/>
              <p:cNvSpPr txBox="1"/>
              <p:nvPr/>
            </p:nvSpPr>
            <p:spPr>
              <a:xfrm>
                <a:off x="5183277" y="4111943"/>
                <a:ext cx="1828800" cy="461665"/>
              </a:xfrm>
              <a:prstGeom prst="rect">
                <a:avLst/>
              </a:prstGeom>
              <a:noFill/>
            </p:spPr>
            <p:txBody>
              <a:bodyPr wrap="square" rtlCol="0">
                <a:spAutoFit/>
              </a:bodyPr>
              <a:lstStyle/>
              <a:p>
                <a:r>
                  <a:rPr lang="en-US" sz="2400" dirty="0"/>
                  <a:t>Verification</a:t>
                </a:r>
              </a:p>
            </p:txBody>
          </p:sp>
          <p:sp>
            <p:nvSpPr>
              <p:cNvPr id="33" name="TextBox 32"/>
              <p:cNvSpPr txBox="1"/>
              <p:nvPr/>
            </p:nvSpPr>
            <p:spPr>
              <a:xfrm>
                <a:off x="5181600" y="4876800"/>
                <a:ext cx="2040512" cy="461665"/>
              </a:xfrm>
              <a:prstGeom prst="rect">
                <a:avLst/>
              </a:prstGeom>
              <a:noFill/>
            </p:spPr>
            <p:txBody>
              <a:bodyPr wrap="square" rtlCol="0">
                <a:spAutoFit/>
              </a:bodyPr>
              <a:lstStyle/>
              <a:p>
                <a:r>
                  <a:rPr lang="en-US" sz="2400" dirty="0"/>
                  <a:t>Performance</a:t>
                </a:r>
              </a:p>
            </p:txBody>
          </p:sp>
        </p:grpSp>
        <p:sp>
          <p:nvSpPr>
            <p:cNvPr id="26" name="Rounded Rectangle 25">
              <a:extLst>
                <a:ext uri="{FF2B5EF4-FFF2-40B4-BE49-F238E27FC236}">
                  <a16:creationId xmlns:a16="http://schemas.microsoft.com/office/drawing/2014/main" id="{61EC3D23-7637-A04D-91A9-42FB2EB5B390}"/>
                </a:ext>
              </a:extLst>
            </p:cNvPr>
            <p:cNvSpPr/>
            <p:nvPr/>
          </p:nvSpPr>
          <p:spPr>
            <a:xfrm>
              <a:off x="365760" y="3162433"/>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More Complex Computers</a:t>
              </a:r>
            </a:p>
          </p:txBody>
        </p:sp>
        <p:sp>
          <p:nvSpPr>
            <p:cNvPr id="38" name="Down Arrow 37">
              <a:extLst>
                <a:ext uri="{FF2B5EF4-FFF2-40B4-BE49-F238E27FC236}">
                  <a16:creationId xmlns:a16="http://schemas.microsoft.com/office/drawing/2014/main" id="{37A85C47-04BA-A747-9AA7-FBC205E3EC25}"/>
                </a:ext>
              </a:extLst>
            </p:cNvPr>
            <p:cNvSpPr/>
            <p:nvPr/>
          </p:nvSpPr>
          <p:spPr>
            <a:xfrm rot="16200000">
              <a:off x="2680180" y="3453013"/>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4A4AA92B-591E-EE45-AA43-DB3324356F26}"/>
                </a:ext>
              </a:extLst>
            </p:cNvPr>
            <p:cNvSpPr/>
            <p:nvPr/>
          </p:nvSpPr>
          <p:spPr>
            <a:xfrm>
              <a:off x="3070860" y="4584201"/>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Emerging New Approaches to Science</a:t>
              </a:r>
            </a:p>
          </p:txBody>
        </p:sp>
        <p:sp>
          <p:nvSpPr>
            <p:cNvPr id="36" name="Down Arrow 35">
              <a:extLst>
                <a:ext uri="{FF2B5EF4-FFF2-40B4-BE49-F238E27FC236}">
                  <a16:creationId xmlns:a16="http://schemas.microsoft.com/office/drawing/2014/main" id="{B53F94ED-06AE-9A48-8CB9-A574CE5B6D81}"/>
                </a:ext>
              </a:extLst>
            </p:cNvPr>
            <p:cNvSpPr/>
            <p:nvPr/>
          </p:nvSpPr>
          <p:spPr>
            <a:xfrm rot="10800000">
              <a:off x="3981718" y="4172083"/>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61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Extreme-Scale science</a:t>
            </a:r>
          </a:p>
        </p:txBody>
      </p:sp>
      <p:sp>
        <p:nvSpPr>
          <p:cNvPr id="3" name="Content Placeholder 2"/>
          <p:cNvSpPr>
            <a:spLocks noGrp="1"/>
          </p:cNvSpPr>
          <p:nvPr>
            <p:ph idx="1"/>
          </p:nvPr>
        </p:nvSpPr>
        <p:spPr>
          <a:xfrm>
            <a:off x="365759" y="1018572"/>
            <a:ext cx="11174199" cy="5197033"/>
          </a:xfrm>
        </p:spPr>
        <p:txBody>
          <a:bodyPr>
            <a:normAutofit/>
          </a:bodyPr>
          <a:lstStyle/>
          <a:p>
            <a:r>
              <a:rPr lang="en-US" sz="2800" dirty="0"/>
              <a:t>Codes aiming for higher fidelity modeling and new modeling</a:t>
            </a:r>
          </a:p>
          <a:p>
            <a:pPr lvl="1"/>
            <a:r>
              <a:rPr lang="en-US" sz="2400" dirty="0"/>
              <a:t>More complex codes, simulations and analysis</a:t>
            </a:r>
          </a:p>
          <a:p>
            <a:pPr lvl="1"/>
            <a:r>
              <a:rPr lang="en-US" sz="2400" dirty="0"/>
              <a:t>More moving parts that need to interoperate</a:t>
            </a:r>
          </a:p>
          <a:p>
            <a:pPr lvl="1"/>
            <a:r>
              <a:rPr lang="en-US" sz="2400" dirty="0"/>
              <a:t>Variety of expertise needed – the only tractable development model is through </a:t>
            </a:r>
            <a:r>
              <a:rPr lang="en-US" sz="2400" b="1" dirty="0"/>
              <a:t>separation of concerns</a:t>
            </a:r>
          </a:p>
          <a:p>
            <a:pPr lvl="1"/>
            <a:r>
              <a:rPr lang="en-US" sz="2400" b="1" dirty="0">
                <a:solidFill>
                  <a:schemeClr val="accent4">
                    <a:lumMod val="75000"/>
                  </a:schemeClr>
                </a:solidFill>
              </a:rPr>
              <a:t>It is more difficult to work on the same software in different roles without a software engineering process</a:t>
            </a:r>
          </a:p>
          <a:p>
            <a:r>
              <a:rPr lang="en-US" sz="2800" b="1" dirty="0">
                <a:solidFill>
                  <a:schemeClr val="accent4">
                    <a:lumMod val="75000"/>
                  </a:schemeClr>
                </a:solidFill>
              </a:rPr>
              <a:t>Complexity of workflows and of computational approaches</a:t>
            </a:r>
            <a:endParaRPr lang="en-US" sz="2800" dirty="0"/>
          </a:p>
          <a:p>
            <a:r>
              <a:rPr lang="en-US" sz="2800" dirty="0"/>
              <a:t>Onset of higher platform heterogeneity</a:t>
            </a:r>
          </a:p>
          <a:p>
            <a:pPr lvl="1"/>
            <a:r>
              <a:rPr lang="en-US" sz="2400" dirty="0"/>
              <a:t>Requirements are unfolding, not known </a:t>
            </a:r>
            <a:r>
              <a:rPr lang="en-US" sz="2400" i="1" dirty="0"/>
              <a:t>a priori </a:t>
            </a:r>
          </a:p>
          <a:p>
            <a:pPr lvl="1"/>
            <a:r>
              <a:rPr lang="en-US" sz="2400" b="1" dirty="0">
                <a:solidFill>
                  <a:schemeClr val="accent4">
                    <a:lumMod val="75000"/>
                  </a:schemeClr>
                </a:solidFill>
              </a:rPr>
              <a:t>The only safeguard is investing in flexible design and robust software engineering process</a:t>
            </a:r>
          </a:p>
        </p:txBody>
      </p:sp>
    </p:spTree>
    <p:extLst>
      <p:ext uri="{BB962C8B-B14F-4D97-AF65-F5344CB8AC3E}">
        <p14:creationId xmlns:p14="http://schemas.microsoft.com/office/powerpoint/2010/main" val="412541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Extreme-Scale science</a:t>
            </a:r>
          </a:p>
        </p:txBody>
      </p:sp>
      <p:sp>
        <p:nvSpPr>
          <p:cNvPr id="3" name="Content Placeholder 2"/>
          <p:cNvSpPr>
            <a:spLocks noGrp="1"/>
          </p:cNvSpPr>
          <p:nvPr>
            <p:ph idx="1"/>
          </p:nvPr>
        </p:nvSpPr>
        <p:spPr>
          <a:xfrm>
            <a:off x="365759" y="1018572"/>
            <a:ext cx="11174199" cy="5197033"/>
          </a:xfrm>
        </p:spPr>
        <p:txBody>
          <a:bodyPr>
            <a:normAutofit/>
          </a:bodyPr>
          <a:lstStyle/>
          <a:p>
            <a:r>
              <a:rPr lang="en-US" sz="2800" dirty="0"/>
              <a:t>Codes aiming for higher fidelity modeling</a:t>
            </a:r>
          </a:p>
          <a:p>
            <a:pPr lvl="1"/>
            <a:r>
              <a:rPr lang="en-US" sz="2400" dirty="0"/>
              <a:t>More complex codes, simulations and analysis</a:t>
            </a:r>
          </a:p>
          <a:p>
            <a:pPr lvl="1"/>
            <a:r>
              <a:rPr lang="en-US" sz="2400" dirty="0"/>
              <a:t>More moving parts that need to interoperate</a:t>
            </a:r>
          </a:p>
          <a:p>
            <a:pPr lvl="1"/>
            <a:r>
              <a:rPr lang="en-US" sz="2400" dirty="0"/>
              <a:t>Variety of expertise needed – the only tractable development model is through </a:t>
            </a:r>
            <a:r>
              <a:rPr lang="en-US" sz="2400" b="1" dirty="0"/>
              <a:t>separation of concerns</a:t>
            </a:r>
          </a:p>
          <a:p>
            <a:pPr lvl="1"/>
            <a:r>
              <a:rPr lang="en-US" sz="2400" b="1" dirty="0">
                <a:solidFill>
                  <a:schemeClr val="accent4">
                    <a:lumMod val="75000"/>
                  </a:schemeClr>
                </a:solidFill>
              </a:rPr>
              <a:t>It is more difficult to work on the same software in different roles without a software engineering process</a:t>
            </a:r>
          </a:p>
          <a:p>
            <a:r>
              <a:rPr lang="en-US" sz="2800" b="1" dirty="0">
                <a:solidFill>
                  <a:schemeClr val="accent4">
                    <a:lumMod val="75000"/>
                  </a:schemeClr>
                </a:solidFill>
              </a:rPr>
              <a:t>Complexity of workflows and of computational approaches</a:t>
            </a:r>
            <a:endParaRPr lang="en-US" sz="2800" dirty="0"/>
          </a:p>
          <a:p>
            <a:r>
              <a:rPr lang="en-US" sz="2800" dirty="0"/>
              <a:t>Onset of higher platform heterogeneity</a:t>
            </a:r>
          </a:p>
          <a:p>
            <a:pPr lvl="1"/>
            <a:r>
              <a:rPr lang="en-US" sz="2400" dirty="0"/>
              <a:t>Requirements are unfolding, not known </a:t>
            </a:r>
            <a:r>
              <a:rPr lang="en-US" sz="2400" i="1" dirty="0"/>
              <a:t>a priori </a:t>
            </a:r>
          </a:p>
          <a:p>
            <a:pPr lvl="1"/>
            <a:r>
              <a:rPr lang="en-US" sz="2400" b="1" dirty="0">
                <a:solidFill>
                  <a:schemeClr val="accent4">
                    <a:lumMod val="75000"/>
                  </a:schemeClr>
                </a:solidFill>
              </a:rPr>
              <a:t>The only safeguard is investing in flexible design and robust software engineering process</a:t>
            </a:r>
          </a:p>
        </p:txBody>
      </p:sp>
      <p:sp>
        <p:nvSpPr>
          <p:cNvPr id="4" name="Rectangle 3">
            <a:extLst>
              <a:ext uri="{FF2B5EF4-FFF2-40B4-BE49-F238E27FC236}">
                <a16:creationId xmlns:a16="http://schemas.microsoft.com/office/drawing/2014/main" id="{5002D1FB-A2E2-4D44-8E82-258B44C776BB}"/>
              </a:ext>
            </a:extLst>
          </p:cNvPr>
          <p:cNvSpPr/>
          <p:nvPr/>
        </p:nvSpPr>
        <p:spPr>
          <a:xfrm>
            <a:off x="5717754" y="3617088"/>
            <a:ext cx="5822203" cy="127440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Computers change fast</a:t>
            </a:r>
          </a:p>
        </p:txBody>
      </p:sp>
    </p:spTree>
    <p:extLst>
      <p:ext uri="{BB962C8B-B14F-4D97-AF65-F5344CB8AC3E}">
        <p14:creationId xmlns:p14="http://schemas.microsoft.com/office/powerpoint/2010/main" val="4263703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a:t>
            </a:r>
          </a:p>
        </p:txBody>
      </p:sp>
      <p:sp>
        <p:nvSpPr>
          <p:cNvPr id="3" name="Content Placeholder 2"/>
          <p:cNvSpPr>
            <a:spLocks noGrp="1"/>
          </p:cNvSpPr>
          <p:nvPr>
            <p:ph idx="1"/>
          </p:nvPr>
        </p:nvSpPr>
        <p:spPr>
          <a:xfrm>
            <a:off x="606107" y="2405192"/>
            <a:ext cx="10891777" cy="3810000"/>
          </a:xfrm>
        </p:spPr>
        <p:txBody>
          <a:bodyPr>
            <a:normAutofit/>
          </a:bodyPr>
          <a:lstStyle/>
          <a:p>
            <a:pPr marL="0" indent="0">
              <a:buNone/>
            </a:pPr>
            <a:r>
              <a:rPr lang="en-US" sz="2800" dirty="0"/>
              <a:t>Accretion leads to unmanageable software</a:t>
            </a:r>
          </a:p>
          <a:p>
            <a:r>
              <a:rPr lang="en-US" sz="2800" dirty="0"/>
              <a:t>Increases cost of maintenance</a:t>
            </a:r>
          </a:p>
          <a:p>
            <a:r>
              <a:rPr lang="en-US" sz="2800" dirty="0"/>
              <a:t>Parts of software may become unusable over time</a:t>
            </a:r>
          </a:p>
          <a:p>
            <a:r>
              <a:rPr lang="en-US" sz="2800" dirty="0"/>
              <a:t>Inadequately verified software produces questionable results</a:t>
            </a:r>
          </a:p>
          <a:p>
            <a:r>
              <a:rPr lang="en-US" sz="2800" dirty="0"/>
              <a:t>Increases ramp-on time for new developers</a:t>
            </a:r>
          </a:p>
          <a:p>
            <a:r>
              <a:rPr lang="en-US" sz="2800" dirty="0"/>
              <a:t>Reduces software and science productivity due to technical debt</a:t>
            </a:r>
          </a:p>
          <a:p>
            <a:endParaRPr lang="en-US" sz="2800" dirty="0"/>
          </a:p>
          <a:p>
            <a:endParaRPr lang="en-US" sz="2800" dirty="0"/>
          </a:p>
          <a:p>
            <a:pPr marL="0" indent="0">
              <a:buNone/>
            </a:pPr>
            <a:endParaRPr lang="en-US" sz="2800" dirty="0"/>
          </a:p>
        </p:txBody>
      </p:sp>
      <p:sp>
        <p:nvSpPr>
          <p:cNvPr id="5" name="Rectangle 4">
            <a:extLst>
              <a:ext uri="{FF2B5EF4-FFF2-40B4-BE49-F238E27FC236}">
                <a16:creationId xmlns:a16="http://schemas.microsoft.com/office/drawing/2014/main" id="{F0E18123-7666-CE4A-86E2-5D1BC3E667EC}"/>
              </a:ext>
            </a:extLst>
          </p:cNvPr>
          <p:cNvSpPr/>
          <p:nvPr/>
        </p:nvSpPr>
        <p:spPr>
          <a:xfrm>
            <a:off x="280679" y="973780"/>
            <a:ext cx="11685135" cy="13177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2800" b="1" dirty="0">
                <a:solidFill>
                  <a:schemeClr val="bg1"/>
                </a:solidFill>
              </a:rPr>
              <a:t>Consequence of Choices</a:t>
            </a:r>
            <a:endParaRPr lang="en-US" sz="2400" dirty="0">
              <a:solidFill>
                <a:schemeClr val="bg1"/>
              </a:solidFill>
            </a:endParaRPr>
          </a:p>
          <a:p>
            <a:pPr algn="ctr"/>
            <a:r>
              <a:rPr lang="en-US" sz="2400" dirty="0">
                <a:solidFill>
                  <a:schemeClr val="bg1"/>
                </a:solidFill>
              </a:rPr>
              <a:t>Quick and dirty collects interest which means more effort required to add features</a:t>
            </a:r>
          </a:p>
          <a:p>
            <a:pPr algn="ctr"/>
            <a:r>
              <a:rPr lang="en-US" sz="2400" dirty="0">
                <a:solidFill>
                  <a:schemeClr val="bg1"/>
                </a:solidFill>
              </a:rPr>
              <a:t>Thoughtful solutions that are limited in applicability </a:t>
            </a:r>
          </a:p>
        </p:txBody>
      </p:sp>
    </p:spTree>
    <p:extLst>
      <p:ext uri="{BB962C8B-B14F-4D97-AF65-F5344CB8AC3E}">
        <p14:creationId xmlns:p14="http://schemas.microsoft.com/office/powerpoint/2010/main" val="156630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a:t>
            </a:r>
            <a:r>
              <a:rPr lang="en-US" sz="1800" b="1" dirty="0" err="1"/>
              <a:t>Bernholdt</a:t>
            </a:r>
            <a:r>
              <a:rPr lang="en-US" sz="1800" b="1" dirty="0"/>
              <a:t>, Software Productivity Track, in Argonne Training Program for Extreme </a:t>
            </a:r>
            <a:r>
              <a:rPr lang="en-US" sz="1800" b="1"/>
              <a:t>Scale Computing 2020. </a:t>
            </a:r>
            <a:r>
              <a:rPr lang="en-US" sz="1800" b="1" dirty="0"/>
              <a:t>DOI: </a:t>
            </a:r>
            <a:r>
              <a:rPr lang="en-US" sz="1800" dirty="0"/>
              <a:t>Individual modules may be cited as </a:t>
            </a:r>
            <a:r>
              <a:rPr lang="en-US" sz="1800" i="1" dirty="0"/>
              <a:t>Speaker, Module Title</a:t>
            </a:r>
            <a:r>
              <a:rPr lang="en-US" sz="1800" dirty="0"/>
              <a:t>, in Software Productivity Track, ATPESC 2020</a:t>
            </a:r>
          </a:p>
          <a:p>
            <a:pPr marL="0" indent="0">
              <a:buNone/>
            </a:pPr>
            <a:r>
              <a:rPr lang="en-US" sz="2000" b="1" dirty="0"/>
              <a:t>Acknowledgements</a:t>
            </a:r>
          </a:p>
          <a:p>
            <a:pPr>
              <a:spcBef>
                <a:spcPts val="0"/>
              </a:spcBef>
            </a:pPr>
            <a:r>
              <a:rPr lang="en-US" sz="1600" dirty="0"/>
              <a:t>Additional contributors to this this tutorial include: Anshu Dubey, Katherine Riley, James M. </a:t>
            </a:r>
            <a:r>
              <a:rPr lang="en-US" sz="1600" dirty="0" err="1"/>
              <a:t>Willenbring</a:t>
            </a:r>
            <a:r>
              <a:rPr lang="en-US" sz="1600" dirty="0"/>
              <a:t>, Mark Miller, Mike </a:t>
            </a:r>
            <a:r>
              <a:rPr lang="en-US" sz="1600" dirty="0" err="1"/>
              <a:t>Heroux</a:t>
            </a:r>
            <a:r>
              <a:rPr lang="en-US" sz="1600" dirty="0"/>
              <a:t>, Alicia </a:t>
            </a:r>
            <a:r>
              <a:rPr lang="en-US" sz="1600" dirty="0" err="1"/>
              <a:t>Klinvex</a:t>
            </a:r>
            <a:r>
              <a:rPr lang="en-US" sz="1600" dirty="0"/>
              <a:t>, and Jared O’Neal,</a:t>
            </a:r>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600"/>
              </a:spcBef>
            </a:pPr>
            <a:r>
              <a:rPr lang="en-US" sz="1600" dirty="0"/>
              <a:t>This work was performed in part at the Oak Ridge National Laboratory, which is managed by UT-Battelle, LLC for the U.S. Department of Energy under Contract No. DE-AC05-00OR22725.</a:t>
            </a:r>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62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auto">
              <a:spcBef>
                <a:spcPts val="0"/>
              </a:spcBef>
              <a:spcAft>
                <a:spcPts val="0"/>
              </a:spcAft>
            </a:pPr>
            <a:r>
              <a:rPr lang="en" sz="2800" kern="0" dirty="0">
                <a:latin typeface="Yanone Kaffeesatz"/>
                <a:ea typeface="Yanone Kaffeesatz"/>
                <a:cs typeface="Yanone Kaffeesatz"/>
                <a:sym typeface="Yanone Kaffeesatz"/>
                <a:rtl val="0"/>
              </a:rPr>
              <a:t>"... it seems likely that signiﬁcant software contributions to existing scientiﬁc software projects are not likely to be rewarded through the traditional reputation economy of science.  Together these factors provide a reason to expect the over-production of independent scientiﬁc software packages, and the underproduction of collaborative projects in which later academics build on the work of earlier ones."</a:t>
            </a:r>
          </a:p>
          <a:p>
            <a:pPr fontAlgn="auto">
              <a:spcBef>
                <a:spcPts val="0"/>
              </a:spcBef>
              <a:spcAft>
                <a:spcPts val="0"/>
              </a:spcAft>
            </a:pPr>
            <a:endParaRPr lang="en" sz="2800" kern="0" dirty="0">
              <a:latin typeface="Yanone Kaffeesatz"/>
              <a:ea typeface="Yanone Kaffeesatz"/>
              <a:cs typeface="Yanone Kaffeesatz"/>
              <a:sym typeface="Yanone Kaffeesatz"/>
              <a:rtl val="0"/>
            </a:endParaRPr>
          </a:p>
          <a:p>
            <a:pPr algn="r" fontAlgn="auto">
              <a:spcBef>
                <a:spcPts val="0"/>
              </a:spcBef>
              <a:spcAft>
                <a:spcPts val="0"/>
              </a:spcAft>
            </a:pPr>
            <a:r>
              <a:rPr lang="en" sz="2800" kern="0" dirty="0" err="1">
                <a:latin typeface="Yanone Kaffeesatz"/>
                <a:ea typeface="Yanone Kaffeesatz"/>
                <a:cs typeface="Yanone Kaffeesatz"/>
                <a:sym typeface="Yanone Kaffeesatz"/>
                <a:rtl val="0"/>
              </a:rPr>
              <a:t>Howison</a:t>
            </a:r>
            <a:r>
              <a:rPr lang="en" sz="2800" kern="0" dirty="0">
                <a:latin typeface="Yanone Kaffeesatz"/>
                <a:ea typeface="Yanone Kaffeesatz"/>
                <a:cs typeface="Yanone Kaffeesatz"/>
                <a:sym typeface="Yanone Kaffeesatz"/>
                <a:rtl val="0"/>
              </a:rPr>
              <a:t> &amp; </a:t>
            </a:r>
            <a:r>
              <a:rPr lang="en" sz="2800" kern="0" dirty="0" err="1">
                <a:latin typeface="Yanone Kaffeesatz"/>
                <a:ea typeface="Yanone Kaffeesatz"/>
                <a:cs typeface="Yanone Kaffeesatz"/>
                <a:sym typeface="Yanone Kaffeesatz"/>
                <a:rtl val="0"/>
              </a:rPr>
              <a:t>Herbsleb</a:t>
            </a:r>
            <a:r>
              <a:rPr lang="en" sz="2800" kern="0" dirty="0">
                <a:latin typeface="Yanone Kaffeesatz"/>
                <a:ea typeface="Yanone Kaffeesatz"/>
                <a:cs typeface="Yanone Kaffeesatz"/>
                <a:sym typeface="Yanone Kaffeesatz"/>
                <a:rtl val="0"/>
              </a:rPr>
              <a:t> (2011)</a:t>
            </a:r>
          </a:p>
          <a:p>
            <a:pPr fontAlgn="auto">
              <a:spcBef>
                <a:spcPts val="0"/>
              </a:spcBef>
              <a:spcAft>
                <a:spcPts val="0"/>
              </a:spcAft>
            </a:pPr>
            <a:endParaRPr lang="en" sz="2800" kern="0" dirty="0">
              <a:latin typeface="Yanone Kaffeesatz"/>
              <a:ea typeface="Yanone Kaffeesatz"/>
              <a:cs typeface="Yanone Kaffeesatz"/>
              <a:sym typeface="Yanone Kaffeesatz"/>
              <a:rtl val="0"/>
            </a:endParaRPr>
          </a:p>
          <a:p>
            <a:endParaRPr lang="en-US" sz="2800" dirty="0"/>
          </a:p>
        </p:txBody>
      </p:sp>
    </p:spTree>
    <p:extLst>
      <p:ext uri="{BB962C8B-B14F-4D97-AF65-F5344CB8AC3E}">
        <p14:creationId xmlns:p14="http://schemas.microsoft.com/office/powerpoint/2010/main" val="178456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a Scientific Application</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a:bodyPr>
          <a:lstStyle/>
          <a:p>
            <a:r>
              <a:rPr lang="en-US" sz="2400" dirty="0"/>
              <a:t>All parts of the cycle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r>
              <a:rPr lang="en-US" sz="2400" dirty="0"/>
              <a:t>Limited resources </a:t>
            </a:r>
          </a:p>
          <a:p>
            <a:r>
              <a:rPr lang="en-US" sz="2400" dirty="0"/>
              <a:t>Perception of overhead without benefit</a:t>
            </a:r>
          </a:p>
          <a:p>
            <a:r>
              <a:rPr lang="en-US" sz="2400" dirty="0"/>
              <a:t>Need for interdisciplinary interactions</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51E58A-5546-F94E-BE65-E8E993F87E62}"/>
              </a:ext>
            </a:extLst>
          </p:cNvPr>
          <p:cNvSpPr>
            <a:spLocks noGrp="1"/>
          </p:cNvSpPr>
          <p:nvPr>
            <p:ph type="title"/>
          </p:nvPr>
        </p:nvSpPr>
        <p:spPr/>
        <p:txBody>
          <a:bodyPr/>
          <a:lstStyle/>
          <a:p>
            <a:r>
              <a:rPr lang="en-US" dirty="0"/>
              <a:t>Consider During This Track</a:t>
            </a:r>
          </a:p>
        </p:txBody>
      </p:sp>
      <p:sp>
        <p:nvSpPr>
          <p:cNvPr id="8" name="Content Placeholder 7">
            <a:extLst>
              <a:ext uri="{FF2B5EF4-FFF2-40B4-BE49-F238E27FC236}">
                <a16:creationId xmlns:a16="http://schemas.microsoft.com/office/drawing/2014/main" id="{27EF11E4-1364-C847-B0E3-5D1885C4A71D}"/>
              </a:ext>
            </a:extLst>
          </p:cNvPr>
          <p:cNvSpPr>
            <a:spLocks noGrp="1"/>
          </p:cNvSpPr>
          <p:nvPr>
            <p:ph idx="1"/>
          </p:nvPr>
        </p:nvSpPr>
        <p:spPr/>
        <p:txBody>
          <a:bodyPr/>
          <a:lstStyle/>
          <a:p>
            <a:r>
              <a:rPr lang="en-US" dirty="0"/>
              <a:t>What risks/challenges are you currently facing?</a:t>
            </a:r>
          </a:p>
          <a:p>
            <a:r>
              <a:rPr lang="en-US" dirty="0"/>
              <a:t>What approaches might be easier to start in your development process?</a:t>
            </a:r>
          </a:p>
          <a:p>
            <a:r>
              <a:rPr lang="en-US" dirty="0"/>
              <a:t>What choices are made in your application out of momentum vs planning?</a:t>
            </a:r>
          </a:p>
          <a:p>
            <a:r>
              <a:rPr lang="en-US" dirty="0"/>
              <a:t>What support would you need for a more challenging change?</a:t>
            </a:r>
          </a:p>
          <a:p>
            <a:r>
              <a:rPr lang="en-US" dirty="0"/>
              <a:t>If you consider software changes, are you considering the new risks?</a:t>
            </a:r>
          </a:p>
        </p:txBody>
      </p:sp>
    </p:spTree>
    <p:extLst>
      <p:ext uri="{BB962C8B-B14F-4D97-AF65-F5344CB8AC3E}">
        <p14:creationId xmlns:p14="http://schemas.microsoft.com/office/powerpoint/2010/main" val="3459627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1758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1782045"/>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11270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3714" y="1105961"/>
            <a:ext cx="11823065" cy="1348061"/>
          </a:xfrm>
        </p:spPr>
        <p:txBody>
          <a:bodyPr/>
          <a:lstStyle/>
          <a:p>
            <a:r>
              <a:rPr lang="en-US" dirty="0"/>
              <a:t>Good Scientific Process Requires Good Software Practices</a:t>
            </a:r>
            <a:br>
              <a:rPr lang="en-US" dirty="0"/>
            </a:br>
            <a:br>
              <a:rPr lang="en-US" dirty="0"/>
            </a:br>
            <a:r>
              <a:rPr lang="en-US" dirty="0"/>
              <a:t>Good Software Practices Will Increase Science Productivity</a:t>
            </a:r>
            <a:br>
              <a:rPr lang="en-US" dirty="0"/>
            </a:br>
            <a:endParaRPr lang="en-US" dirty="0"/>
          </a:p>
        </p:txBody>
      </p:sp>
    </p:spTree>
    <p:extLst>
      <p:ext uri="{BB962C8B-B14F-4D97-AF65-F5344CB8AC3E}">
        <p14:creationId xmlns:p14="http://schemas.microsoft.com/office/powerpoint/2010/main" val="204721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3715184" y="0"/>
            <a:ext cx="8473641" cy="6858000"/>
          </a:xfrm>
          <a:prstGeom prst="rect">
            <a:avLst/>
          </a:prstGeom>
        </p:spPr>
      </p:pic>
      <p:pic>
        <p:nvPicPr>
          <p:cNvPr id="6" name="Content Placeholder 5">
            <a:extLst>
              <a:ext uri="{FF2B5EF4-FFF2-40B4-BE49-F238E27FC236}">
                <a16:creationId xmlns:a16="http://schemas.microsoft.com/office/drawing/2014/main" id="{7393183E-564E-064B-BAF1-D4F1465D5C53}"/>
              </a:ext>
            </a:extLst>
          </p:cNvPr>
          <p:cNvPicPr>
            <a:picLocks noGrp="1" noChangeAspect="1"/>
          </p:cNvPicPr>
          <p:nvPr>
            <p:ph idx="1"/>
          </p:nvPr>
        </p:nvPicPr>
        <p:blipFill>
          <a:blip r:embed="rId4"/>
          <a:stretch>
            <a:fillRect/>
          </a:stretch>
        </p:blipFill>
        <p:spPr>
          <a:xfrm>
            <a:off x="365759" y="411480"/>
            <a:ext cx="3843383" cy="4949392"/>
          </a:xfrm>
        </p:spPr>
      </p:pic>
    </p:spTree>
    <p:extLst>
      <p:ext uri="{BB962C8B-B14F-4D97-AF65-F5344CB8AC3E}">
        <p14:creationId xmlns:p14="http://schemas.microsoft.com/office/powerpoint/2010/main" val="701743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15184" y="0"/>
            <a:ext cx="8473641" cy="6858000"/>
          </a:xfrm>
          <a:prstGeom prst="rect">
            <a:avLst/>
          </a:prstGeom>
        </p:spPr>
      </p:pic>
      <p:pic>
        <p:nvPicPr>
          <p:cNvPr id="6" name="Content Placeholder 5">
            <a:extLst>
              <a:ext uri="{FF2B5EF4-FFF2-40B4-BE49-F238E27FC236}">
                <a16:creationId xmlns:a16="http://schemas.microsoft.com/office/drawing/2014/main" id="{331F9187-3AB9-DA41-8A08-C5489BC1283E}"/>
              </a:ext>
            </a:extLst>
          </p:cNvPr>
          <p:cNvPicPr>
            <a:picLocks noChangeAspect="1"/>
          </p:cNvPicPr>
          <p:nvPr/>
        </p:nvPicPr>
        <p:blipFill>
          <a:blip r:embed="rId4"/>
          <a:stretch>
            <a:fillRect/>
          </a:stretch>
        </p:blipFill>
        <p:spPr bwMode="auto">
          <a:xfrm>
            <a:off x="365759" y="411480"/>
            <a:ext cx="3843383" cy="4949392"/>
          </a:xfrm>
          <a:prstGeom prst="rect">
            <a:avLst/>
          </a:prstGeom>
          <a:noFill/>
          <a:ln w="9525">
            <a:noFill/>
            <a:miter lim="800000"/>
            <a:headEnd/>
            <a:tailEnd/>
          </a:ln>
        </p:spPr>
      </p:pic>
      <p:pic>
        <p:nvPicPr>
          <p:cNvPr id="5" name="Content Placeholder 4"/>
          <p:cNvPicPr>
            <a:picLocks noChangeAspect="1"/>
          </p:cNvPicPr>
          <p:nvPr/>
        </p:nvPicPr>
        <p:blipFill>
          <a:blip r:embed="rId5"/>
          <a:stretch>
            <a:fillRect/>
          </a:stretch>
        </p:blipFill>
        <p:spPr bwMode="auto">
          <a:xfrm>
            <a:off x="946111" y="134510"/>
            <a:ext cx="5538145" cy="4046538"/>
          </a:xfrm>
          <a:prstGeom prst="rect">
            <a:avLst/>
          </a:prstGeom>
          <a:noFill/>
          <a:ln w="9525">
            <a:noFill/>
            <a:miter lim="800000"/>
            <a:headEnd/>
            <a:tailEnd/>
          </a:ln>
        </p:spPr>
      </p:pic>
    </p:spTree>
    <p:extLst>
      <p:ext uri="{BB962C8B-B14F-4D97-AF65-F5344CB8AC3E}">
        <p14:creationId xmlns:p14="http://schemas.microsoft.com/office/powerpoint/2010/main" val="45450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46621BA2-78D7-FD46-9582-F130F77B82E2}"/>
              </a:ext>
            </a:extLst>
          </p:cNvPr>
          <p:cNvPicPr>
            <a:picLocks noChangeAspect="1"/>
          </p:cNvPicPr>
          <p:nvPr/>
        </p:nvPicPr>
        <p:blipFill>
          <a:blip r:embed="rId3"/>
          <a:stretch>
            <a:fillRect/>
          </a:stretch>
        </p:blipFill>
        <p:spPr bwMode="auto">
          <a:xfrm>
            <a:off x="365759" y="411480"/>
            <a:ext cx="3843383" cy="4949392"/>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pic>
        <p:nvPicPr>
          <p:cNvPr id="12" name="Content Placeholder 11" descr="A photo of a person&#10;&#10;Description automatically generated">
            <a:extLst>
              <a:ext uri="{FF2B5EF4-FFF2-40B4-BE49-F238E27FC236}">
                <a16:creationId xmlns:a16="http://schemas.microsoft.com/office/drawing/2014/main" id="{12A4331F-E9C2-D145-BE5F-7AE1A5CD442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4425" y="1736725"/>
            <a:ext cx="7651074" cy="4048125"/>
          </a:xfrm>
        </p:spPr>
      </p:pic>
      <p:pic>
        <p:nvPicPr>
          <p:cNvPr id="4" name="Picture 3"/>
          <p:cNvPicPr>
            <a:picLocks noChangeAspect="1"/>
          </p:cNvPicPr>
          <p:nvPr/>
        </p:nvPicPr>
        <p:blipFill>
          <a:blip r:embed="rId5"/>
          <a:stretch>
            <a:fillRect/>
          </a:stretch>
        </p:blipFill>
        <p:spPr>
          <a:xfrm>
            <a:off x="3715184" y="0"/>
            <a:ext cx="8473641" cy="6858000"/>
          </a:xfrm>
          <a:prstGeom prst="rect">
            <a:avLst/>
          </a:prstGeom>
        </p:spPr>
      </p:pic>
      <p:pic>
        <p:nvPicPr>
          <p:cNvPr id="5" name="Content Placeholder 4"/>
          <p:cNvPicPr>
            <a:picLocks noChangeAspect="1"/>
          </p:cNvPicPr>
          <p:nvPr/>
        </p:nvPicPr>
        <p:blipFill>
          <a:blip r:embed="rId6"/>
          <a:stretch>
            <a:fillRect/>
          </a:stretch>
        </p:blipFill>
        <p:spPr bwMode="auto">
          <a:xfrm>
            <a:off x="946111" y="162050"/>
            <a:ext cx="5538145" cy="4046538"/>
          </a:xfrm>
          <a:prstGeom prst="rect">
            <a:avLst/>
          </a:prstGeom>
          <a:noFill/>
          <a:ln w="9525">
            <a:noFill/>
            <a:miter lim="800000"/>
            <a:headEnd/>
            <a:tailEnd/>
          </a:ln>
        </p:spPr>
      </p:pic>
      <p:pic>
        <p:nvPicPr>
          <p:cNvPr id="6" name="Picture 5"/>
          <p:cNvPicPr>
            <a:picLocks noChangeAspect="1"/>
          </p:cNvPicPr>
          <p:nvPr/>
        </p:nvPicPr>
        <p:blipFill>
          <a:blip r:embed="rId7"/>
          <a:stretch>
            <a:fillRect/>
          </a:stretch>
        </p:blipFill>
        <p:spPr>
          <a:xfrm>
            <a:off x="622020" y="922389"/>
            <a:ext cx="7060279" cy="5328157"/>
          </a:xfrm>
          <a:prstGeom prst="rect">
            <a:avLst/>
          </a:prstGeom>
        </p:spPr>
      </p:pic>
    </p:spTree>
    <p:extLst>
      <p:ext uri="{BB962C8B-B14F-4D97-AF65-F5344CB8AC3E}">
        <p14:creationId xmlns:p14="http://schemas.microsoft.com/office/powerpoint/2010/main" val="140974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46621BA2-78D7-FD46-9582-F130F77B82E2}"/>
              </a:ext>
            </a:extLst>
          </p:cNvPr>
          <p:cNvPicPr>
            <a:picLocks noChangeAspect="1"/>
          </p:cNvPicPr>
          <p:nvPr/>
        </p:nvPicPr>
        <p:blipFill>
          <a:blip r:embed="rId3"/>
          <a:stretch>
            <a:fillRect/>
          </a:stretch>
        </p:blipFill>
        <p:spPr bwMode="auto">
          <a:xfrm>
            <a:off x="365759" y="411480"/>
            <a:ext cx="3843383" cy="4949392"/>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4"/>
          <a:stretch>
            <a:fillRect/>
          </a:stretch>
        </p:blipFill>
        <p:spPr>
          <a:xfrm>
            <a:off x="3715184" y="0"/>
            <a:ext cx="8473641" cy="6858000"/>
          </a:xfrm>
          <a:prstGeom prst="rect">
            <a:avLst/>
          </a:prstGeom>
          <a:solidFill>
            <a:schemeClr val="tx2">
              <a:lumMod val="20000"/>
              <a:lumOff val="80000"/>
            </a:schemeClr>
          </a:solidFill>
        </p:spPr>
      </p:pic>
      <p:pic>
        <p:nvPicPr>
          <p:cNvPr id="5" name="Content Placeholder 4"/>
          <p:cNvPicPr>
            <a:picLocks noChangeAspect="1"/>
          </p:cNvPicPr>
          <p:nvPr/>
        </p:nvPicPr>
        <p:blipFill>
          <a:blip r:embed="rId5"/>
          <a:stretch>
            <a:fillRect/>
          </a:stretch>
        </p:blipFill>
        <p:spPr bwMode="auto">
          <a:xfrm>
            <a:off x="946111" y="162050"/>
            <a:ext cx="5538145" cy="4046538"/>
          </a:xfrm>
          <a:prstGeom prst="rect">
            <a:avLst/>
          </a:prstGeom>
          <a:noFill/>
          <a:ln w="9525">
            <a:noFill/>
            <a:miter lim="800000"/>
            <a:headEnd/>
            <a:tailEnd/>
          </a:ln>
        </p:spPr>
      </p:pic>
      <p:pic>
        <p:nvPicPr>
          <p:cNvPr id="6" name="Picture 5"/>
          <p:cNvPicPr>
            <a:picLocks noChangeAspect="1"/>
          </p:cNvPicPr>
          <p:nvPr/>
        </p:nvPicPr>
        <p:blipFill>
          <a:blip r:embed="rId6"/>
          <a:stretch>
            <a:fillRect/>
          </a:stretch>
        </p:blipFill>
        <p:spPr>
          <a:xfrm>
            <a:off x="498288" y="868680"/>
            <a:ext cx="7060279" cy="5328157"/>
          </a:xfrm>
          <a:prstGeom prst="rect">
            <a:avLst/>
          </a:prstGeom>
        </p:spPr>
      </p:pic>
      <p:pic>
        <p:nvPicPr>
          <p:cNvPr id="10" name="Content Placeholder 9" descr="A photo of a person&#10;&#10;Description automatically generated">
            <a:extLst>
              <a:ext uri="{FF2B5EF4-FFF2-40B4-BE49-F238E27FC236}">
                <a16:creationId xmlns:a16="http://schemas.microsoft.com/office/drawing/2014/main" id="{CC92B36D-050A-0D49-A7BC-031BC7025E57}"/>
              </a:ext>
            </a:extLst>
          </p:cNvPr>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426201" y="2398395"/>
            <a:ext cx="7651074" cy="4048125"/>
          </a:xfrm>
        </p:spPr>
      </p:pic>
      <p:sp>
        <p:nvSpPr>
          <p:cNvPr id="11" name="TextBox 10">
            <a:extLst>
              <a:ext uri="{FF2B5EF4-FFF2-40B4-BE49-F238E27FC236}">
                <a16:creationId xmlns:a16="http://schemas.microsoft.com/office/drawing/2014/main" id="{397C643F-7475-6A43-986F-C5ADA96EC966}"/>
              </a:ext>
            </a:extLst>
          </p:cNvPr>
          <p:cNvSpPr txBox="1"/>
          <p:nvPr/>
        </p:nvSpPr>
        <p:spPr>
          <a:xfrm>
            <a:off x="5498125" y="3584108"/>
            <a:ext cx="5089793" cy="1015663"/>
          </a:xfrm>
          <a:prstGeom prst="rect">
            <a:avLst/>
          </a:prstGeom>
          <a:solidFill>
            <a:schemeClr val="tx2">
              <a:lumMod val="20000"/>
              <a:lumOff val="80000"/>
            </a:schemeClr>
          </a:solidFill>
        </p:spPr>
        <p:txBody>
          <a:bodyPr wrap="square" lIns="118872" tIns="91440" rIns="118872" bIns="91440" rtlCol="0" anchor="ctr" anchorCtr="0">
            <a:spAutoFit/>
          </a:bodyPr>
          <a:lstStyle/>
          <a:p>
            <a:pPr>
              <a:lnSpc>
                <a:spcPct val="90000"/>
              </a:lnSpc>
            </a:pPr>
            <a:r>
              <a:rPr lang="en-US" dirty="0"/>
              <a:t>Two major journals retract papers because data could not be validated.  Lancet and NEJM.</a:t>
            </a:r>
            <a:br>
              <a:rPr lang="en-US" dirty="0"/>
            </a:br>
            <a:r>
              <a:rPr lang="en-US" sz="1200" dirty="0"/>
              <a:t>https://</a:t>
            </a:r>
            <a:r>
              <a:rPr lang="en-US" sz="1200" dirty="0" err="1"/>
              <a:t>www.sciencemag.org</a:t>
            </a:r>
            <a:r>
              <a:rPr lang="en-US" sz="1200" dirty="0"/>
              <a:t>/news/2020/06/two-elite-medical-journals-retract-coronavirus-papers-over-data-integrity-questions</a:t>
            </a:r>
            <a:endParaRPr lang="en-US" dirty="0"/>
          </a:p>
        </p:txBody>
      </p:sp>
      <p:sp>
        <p:nvSpPr>
          <p:cNvPr id="12" name="TextBox 11">
            <a:extLst>
              <a:ext uri="{FF2B5EF4-FFF2-40B4-BE49-F238E27FC236}">
                <a16:creationId xmlns:a16="http://schemas.microsoft.com/office/drawing/2014/main" id="{DA6CFF8B-1BB1-DE4A-B042-6E124F16CBC8}"/>
              </a:ext>
            </a:extLst>
          </p:cNvPr>
          <p:cNvSpPr txBox="1"/>
          <p:nvPr/>
        </p:nvSpPr>
        <p:spPr>
          <a:xfrm>
            <a:off x="6467572" y="4920663"/>
            <a:ext cx="5089793" cy="849463"/>
          </a:xfrm>
          <a:prstGeom prst="rect">
            <a:avLst/>
          </a:prstGeom>
          <a:solidFill>
            <a:schemeClr val="tx2">
              <a:lumMod val="20000"/>
              <a:lumOff val="80000"/>
            </a:schemeClr>
          </a:solidFill>
        </p:spPr>
        <p:txBody>
          <a:bodyPr wrap="square" lIns="118872" tIns="91440" rIns="118872" bIns="91440" rtlCol="0" anchor="ctr" anchorCtr="0">
            <a:spAutoFit/>
          </a:bodyPr>
          <a:lstStyle/>
          <a:p>
            <a:pPr>
              <a:lnSpc>
                <a:spcPct val="90000"/>
              </a:lnSpc>
            </a:pPr>
            <a:r>
              <a:rPr lang="en-US" dirty="0"/>
              <a:t>Stanford antibody study attacked for statistics – not published, but a lot of splash</a:t>
            </a:r>
          </a:p>
          <a:p>
            <a:pPr>
              <a:lnSpc>
                <a:spcPct val="90000"/>
              </a:lnSpc>
            </a:pPr>
            <a:r>
              <a:rPr lang="en-US" sz="1200" dirty="0"/>
              <a:t>https://</a:t>
            </a:r>
            <a:r>
              <a:rPr lang="en-US" sz="1200" dirty="0" err="1"/>
              <a:t>www.medrxiv.org</a:t>
            </a:r>
            <a:r>
              <a:rPr lang="en-US" sz="1200" dirty="0"/>
              <a:t>/content/10.1101/2020.04.14.20062463v2</a:t>
            </a:r>
          </a:p>
        </p:txBody>
      </p:sp>
    </p:spTree>
    <p:extLst>
      <p:ext uri="{BB962C8B-B14F-4D97-AF65-F5344CB8AC3E}">
        <p14:creationId xmlns:p14="http://schemas.microsoft.com/office/powerpoint/2010/main" val="97205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rt</a:t>
            </a:r>
            <a:endParaRPr lang="en-US" dirty="0"/>
          </a:p>
        </p:txBody>
      </p:sp>
      <p:pic>
        <p:nvPicPr>
          <p:cNvPr id="4" name="Content Placeholder 3"/>
          <p:cNvPicPr>
            <a:picLocks noGrp="1" noChangeAspect="1"/>
          </p:cNvPicPr>
          <p:nvPr>
            <p:ph idx="1"/>
          </p:nvPr>
        </p:nvPicPr>
        <p:blipFill>
          <a:blip r:embed="rId3"/>
          <a:stretch>
            <a:fillRect/>
          </a:stretch>
        </p:blipFill>
        <p:spPr>
          <a:xfrm>
            <a:off x="0" y="0"/>
            <a:ext cx="7876472" cy="4046538"/>
          </a:xfrm>
        </p:spPr>
      </p:pic>
      <p:pic>
        <p:nvPicPr>
          <p:cNvPr id="3" name="Picture 2">
            <a:extLst>
              <a:ext uri="{FF2B5EF4-FFF2-40B4-BE49-F238E27FC236}">
                <a16:creationId xmlns:a16="http://schemas.microsoft.com/office/drawing/2014/main" id="{4C83BF02-9354-594D-99C3-630F92AD52DF}"/>
              </a:ext>
            </a:extLst>
          </p:cNvPr>
          <p:cNvPicPr>
            <a:picLocks noChangeAspect="1"/>
          </p:cNvPicPr>
          <p:nvPr/>
        </p:nvPicPr>
        <p:blipFill>
          <a:blip r:embed="rId4"/>
          <a:stretch>
            <a:fillRect/>
          </a:stretch>
        </p:blipFill>
        <p:spPr>
          <a:xfrm>
            <a:off x="5849257" y="2490674"/>
            <a:ext cx="6280716" cy="3140358"/>
          </a:xfrm>
          <a:prstGeom prst="rect">
            <a:avLst/>
          </a:prstGeom>
        </p:spPr>
      </p:pic>
      <p:pic>
        <p:nvPicPr>
          <p:cNvPr id="6" name="Picture 5">
            <a:extLst>
              <a:ext uri="{FF2B5EF4-FFF2-40B4-BE49-F238E27FC236}">
                <a16:creationId xmlns:a16="http://schemas.microsoft.com/office/drawing/2014/main" id="{7B51E059-A857-1741-9248-D4BCD2AEB090}"/>
              </a:ext>
            </a:extLst>
          </p:cNvPr>
          <p:cNvPicPr>
            <a:picLocks noChangeAspect="1"/>
          </p:cNvPicPr>
          <p:nvPr/>
        </p:nvPicPr>
        <p:blipFill>
          <a:blip r:embed="rId5"/>
          <a:stretch>
            <a:fillRect/>
          </a:stretch>
        </p:blipFill>
        <p:spPr>
          <a:xfrm>
            <a:off x="173621" y="4539597"/>
            <a:ext cx="5992332" cy="1938260"/>
          </a:xfrm>
          <a:prstGeom prst="rect">
            <a:avLst/>
          </a:prstGeom>
          <a:solidFill>
            <a:schemeClr val="tx1"/>
          </a:solidFill>
        </p:spPr>
      </p:pic>
    </p:spTree>
    <p:extLst>
      <p:ext uri="{BB962C8B-B14F-4D97-AF65-F5344CB8AC3E}">
        <p14:creationId xmlns:p14="http://schemas.microsoft.com/office/powerpoint/2010/main" val="289711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Mitigate Risk But It Is Never Zero</a:t>
            </a:r>
          </a:p>
        </p:txBody>
      </p:sp>
      <p:sp>
        <p:nvSpPr>
          <p:cNvPr id="3" name="Content Placeholder 2"/>
          <p:cNvSpPr>
            <a:spLocks noGrp="1"/>
          </p:cNvSpPr>
          <p:nvPr>
            <p:ph idx="1"/>
          </p:nvPr>
        </p:nvSpPr>
        <p:spPr>
          <a:xfrm>
            <a:off x="238439" y="2663663"/>
            <a:ext cx="11950386" cy="4047778"/>
          </a:xfrm>
        </p:spPr>
        <p:txBody>
          <a:bodyPr/>
          <a:lstStyle/>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r>
              <a:rPr lang="en-US" b="1" dirty="0"/>
              <a:t>6 months to process results</a:t>
            </a:r>
          </a:p>
          <a:p>
            <a:endParaRPr lang="en-US" dirty="0"/>
          </a:p>
          <a:p>
            <a:endParaRPr lang="en-US" dirty="0"/>
          </a:p>
          <a:p>
            <a:endParaRPr lang="en-US" dirty="0"/>
          </a:p>
          <a:p>
            <a:endParaRPr lang="en-US" dirty="0"/>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748562" y="232981"/>
            <a:ext cx="4440263" cy="2313449"/>
          </a:xfrm>
          <a:prstGeom prst="rect">
            <a:avLst/>
          </a:prstGeom>
          <a:noFill/>
          <a:ln w="9525">
            <a:noFill/>
            <a:miter lim="800000"/>
            <a:headEnd/>
            <a:tailEnd/>
          </a:ln>
        </p:spPr>
      </p:pic>
      <p:sp>
        <p:nvSpPr>
          <p:cNvPr id="6" name="Content Placeholder 2"/>
          <p:cNvSpPr txBox="1">
            <a:spLocks/>
          </p:cNvSpPr>
          <p:nvPr/>
        </p:nvSpPr>
        <p:spPr bwMode="auto">
          <a:xfrm>
            <a:off x="238439" y="1208505"/>
            <a:ext cx="8440324" cy="11690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Short notice availability of one of the biggest machines of it’s time</a:t>
            </a:r>
          </a:p>
          <a:p>
            <a:pPr lvl="1"/>
            <a:r>
              <a:rPr lang="en-US" b="1" dirty="0"/>
              <a:t>&lt; 1month to get ready, run was 1.5 weeks</a:t>
            </a:r>
            <a:endParaRPr lang="en-US" dirty="0"/>
          </a:p>
        </p:txBody>
      </p:sp>
      <p:sp>
        <p:nvSpPr>
          <p:cNvPr id="8" name="Rectangle 7">
            <a:extLst>
              <a:ext uri="{FF2B5EF4-FFF2-40B4-BE49-F238E27FC236}">
                <a16:creationId xmlns:a16="http://schemas.microsoft.com/office/drawing/2014/main" id="{C43BBF9C-0D36-584E-B8E6-F4FB81861CEE}"/>
              </a:ext>
            </a:extLst>
          </p:cNvPr>
          <p:cNvSpPr/>
          <p:nvPr/>
        </p:nvSpPr>
        <p:spPr>
          <a:xfrm>
            <a:off x="365760" y="4771233"/>
            <a:ext cx="11478906"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spTree>
    <p:extLst>
      <p:ext uri="{BB962C8B-B14F-4D97-AF65-F5344CB8AC3E}">
        <p14:creationId xmlns:p14="http://schemas.microsoft.com/office/powerpoint/2010/main" val="384299059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Presentations (Wide Screen)</Template>
  <TotalTime>27456</TotalTime>
  <Words>2276</Words>
  <Application>Microsoft Office PowerPoint</Application>
  <PresentationFormat>Custom</PresentationFormat>
  <Paragraphs>325</Paragraphs>
  <Slides>24</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Arial Black</vt:lpstr>
      <vt:lpstr>Calibri</vt:lpstr>
      <vt:lpstr>Yanone Kaffeesatz</vt:lpstr>
      <vt:lpstr>Presentations (Wide Screen)</vt:lpstr>
      <vt:lpstr>1_Presentations (Wide Screen)</vt:lpstr>
      <vt:lpstr>Best Practices and Sustainability in HPC Software Development</vt:lpstr>
      <vt:lpstr>License, Citation and Acknowledgements</vt:lpstr>
      <vt:lpstr>Good Scientific Process Requires Good Software Practices  Good Software Practices Will Increase Science Productivity </vt:lpstr>
      <vt:lpstr>PowerPoint Presentation</vt:lpstr>
      <vt:lpstr>PowerPoint Presentation</vt:lpstr>
      <vt:lpstr>PowerPoint Presentation</vt:lpstr>
      <vt:lpstr>PowerPoint Presentation</vt:lpstr>
      <vt:lpstr>rt</vt:lpstr>
      <vt:lpstr>Mitigate Risk But It Is Never Zero</vt:lpstr>
      <vt:lpstr>Understand Limitations</vt:lpstr>
      <vt:lpstr>Software Practices and Sustainability are Tightly Coupled</vt:lpstr>
      <vt:lpstr>Improve Developer Productivity and Software Sustainability </vt:lpstr>
      <vt:lpstr>Objectives of the Session</vt:lpstr>
      <vt:lpstr>Agenda</vt:lpstr>
      <vt:lpstr>Heroic Programming</vt:lpstr>
      <vt:lpstr>What is wrong with heroic programming</vt:lpstr>
      <vt:lpstr>In Extreme-Scale science</vt:lpstr>
      <vt:lpstr>In Extreme-Scale science</vt:lpstr>
      <vt:lpstr>Technical Debt</vt:lpstr>
      <vt:lpstr>PowerPoint Presentation</vt:lpstr>
      <vt:lpstr>Challenges Developing a Scientific Application</vt:lpstr>
      <vt:lpstr>Consider During This Track</vt:lpstr>
      <vt:lpstr>Questions</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Argonne Training Program on Extreme-Scale Computing</dc:title>
  <dc:creator>Microsoft Office User</dc:creator>
  <cp:lastModifiedBy>Bernholdt, David</cp:lastModifiedBy>
  <cp:revision>1396</cp:revision>
  <cp:lastPrinted>2020-08-03T20:48:22Z</cp:lastPrinted>
  <dcterms:created xsi:type="dcterms:W3CDTF">2018-07-03T20:41:24Z</dcterms:created>
  <dcterms:modified xsi:type="dcterms:W3CDTF">2020-08-04T21:39:17Z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